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573" r:id="rId2"/>
    <p:sldId id="822" r:id="rId3"/>
    <p:sldId id="815" r:id="rId4"/>
    <p:sldId id="816" r:id="rId5"/>
    <p:sldId id="828" r:id="rId6"/>
    <p:sldId id="802" r:id="rId7"/>
    <p:sldId id="844" r:id="rId8"/>
    <p:sldId id="801" r:id="rId9"/>
    <p:sldId id="830" r:id="rId10"/>
    <p:sldId id="845" r:id="rId11"/>
    <p:sldId id="831" r:id="rId12"/>
    <p:sldId id="846" r:id="rId13"/>
    <p:sldId id="832" r:id="rId14"/>
    <p:sldId id="808" r:id="rId15"/>
    <p:sldId id="833" r:id="rId16"/>
    <p:sldId id="818" r:id="rId17"/>
    <p:sldId id="677" r:id="rId18"/>
    <p:sldId id="719" r:id="rId19"/>
    <p:sldId id="819" r:id="rId20"/>
    <p:sldId id="842" r:id="rId21"/>
    <p:sldId id="807" r:id="rId22"/>
    <p:sldId id="800" r:id="rId23"/>
    <p:sldId id="847" r:id="rId24"/>
    <p:sldId id="829" r:id="rId25"/>
    <p:sldId id="849" r:id="rId26"/>
    <p:sldId id="848" r:id="rId27"/>
    <p:sldId id="850" r:id="rId28"/>
    <p:sldId id="851" r:id="rId29"/>
    <p:sldId id="852" r:id="rId30"/>
    <p:sldId id="854" r:id="rId31"/>
    <p:sldId id="855" r:id="rId32"/>
    <p:sldId id="856" r:id="rId33"/>
    <p:sldId id="857" r:id="rId34"/>
    <p:sldId id="785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9F6"/>
    <a:srgbClr val="616161"/>
    <a:srgbClr val="FDB46B"/>
    <a:srgbClr val="EFF6FC"/>
    <a:srgbClr val="F5F9FE"/>
    <a:srgbClr val="E3EEF8"/>
    <a:srgbClr val="F7FBFF"/>
    <a:srgbClr val="F4F9FE"/>
    <a:srgbClr val="E7F0F9"/>
    <a:srgbClr val="BCD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2888" autoAdjust="0"/>
  </p:normalViewPr>
  <p:slideViewPr>
    <p:cSldViewPr snapToGrid="0">
      <p:cViewPr varScale="1">
        <p:scale>
          <a:sx n="73" d="100"/>
          <a:sy n="73" d="100"/>
        </p:scale>
        <p:origin x="643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5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31/03/2025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09845-AAA7-4464-9085-F87415E0057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62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0A8D-7F21-E524-C396-B6615B36C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4BFE87-D5E0-23AA-D7E5-26C36D1EE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A4B831-F10A-E39C-4C36-51B9E35FD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: 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BAB1E1-367D-3D47-7ED2-0EA98DABC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5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8C13-B860-6137-A813-50A21E0B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392710-AF6C-6FB1-B3C3-D5BFB6EC2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7A291F-C5C1-6C0F-5124-C2AF78F49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</a:t>
            </a:r>
            <a:r>
              <a:rPr lang="en-US" dirty="0" err="1"/>
              <a:t>hanno</a:t>
            </a:r>
            <a:r>
              <a:rPr lang="en-US" dirty="0"/>
              <a:t>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r>
              <a:rPr lang="en-US" dirty="0"/>
              <a:t>Esse </a:t>
            </a:r>
            <a:r>
              <a:rPr lang="en-US" dirty="0" err="1"/>
              <a:t>sono</a:t>
            </a:r>
            <a:r>
              <a:rPr lang="en-US" dirty="0"/>
              <a:t> state definite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roving trace e I due template </a:t>
            </a:r>
            <a:r>
              <a:rPr lang="en-US" dirty="0" err="1"/>
              <a:t>mostrati</a:t>
            </a:r>
            <a:r>
              <a:rPr lang="en-US" dirty="0"/>
              <a:t>: uno semplice e </a:t>
            </a:r>
            <a:r>
              <a:rPr lang="en-US" dirty="0" err="1"/>
              <a:t>bifasico</a:t>
            </a:r>
            <a:r>
              <a:rPr lang="en-US" dirty="0"/>
              <a:t>, uno </a:t>
            </a:r>
            <a:r>
              <a:rPr lang="en-US" dirty="0" err="1"/>
              <a:t>complesso</a:t>
            </a:r>
            <a:r>
              <a:rPr lang="en-US" dirty="0"/>
              <a:t> e </a:t>
            </a:r>
            <a:r>
              <a:rPr lang="en-US" dirty="0" err="1"/>
              <a:t>multifasico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C682A7-E3E2-ED65-DF99-A89AF3D68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74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E18B-4B69-3C7E-EB0E-37867BA8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8C8BF7-16B9-6FF7-7524-F3E1F6AB6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94A6B-09DA-C58F-D905-EEBA5FA8F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correlazione</a:t>
            </a:r>
            <a:r>
              <a:rPr lang="en-US" dirty="0"/>
              <a:t> di </a:t>
            </a:r>
            <a:r>
              <a:rPr lang="en-US" dirty="0" err="1"/>
              <a:t>entrambi</a:t>
            </a:r>
            <a:r>
              <a:rPr lang="en-US" dirty="0"/>
              <a:t> I template il </a:t>
            </a:r>
            <a:r>
              <a:rPr lang="en-US" dirty="0" err="1"/>
              <a:t>massimo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dirty="0" err="1"/>
              <a:t>massimo</a:t>
            </a:r>
            <a:r>
              <a:rPr lang="en-US" dirty="0"/>
              <a:t> e </a:t>
            </a:r>
            <a:r>
              <a:rPr lang="en-US" dirty="0" err="1"/>
              <a:t>l’energia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CC </a:t>
            </a:r>
            <a:r>
              <a:rPr lang="en-US" dirty="0" err="1"/>
              <a:t>definiscono</a:t>
            </a:r>
            <a:r>
              <a:rPr lang="en-US" dirty="0"/>
              <a:t> le features.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85FECA-428B-B4C0-C4AC-DC5AAEAE9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02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29F6-45E7-6A5B-01D3-284EF84E3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9E0064-2968-2935-664F-DC7019D25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381C0-1CCA-0761-4E3B-85CE3E8AF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analizzare</a:t>
            </a:r>
            <a:r>
              <a:rPr lang="en-US" dirty="0"/>
              <a:t> il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 la STFT, </a:t>
            </a:r>
            <a:r>
              <a:rPr lang="en-US" dirty="0" err="1"/>
              <a:t>definita</a:t>
            </a:r>
            <a:r>
              <a:rPr lang="en-US" dirty="0"/>
              <a:t> come la </a:t>
            </a:r>
            <a:r>
              <a:rPr lang="en-US" dirty="0" err="1"/>
              <a:t>trasformata</a:t>
            </a:r>
            <a:r>
              <a:rPr lang="en-US" dirty="0"/>
              <a:t> di Fourier del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finestrato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 </a:t>
            </a:r>
            <a:r>
              <a:rPr lang="en-US" dirty="0" err="1"/>
              <a:t>mediante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finestra</a:t>
            </a:r>
            <a:r>
              <a:rPr lang="en-US" dirty="0"/>
              <a:t> di Hamming. Questa </a:t>
            </a:r>
            <a:r>
              <a:rPr lang="en-US" dirty="0" err="1"/>
              <a:t>trasformata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in forma </a:t>
            </a:r>
            <a:r>
              <a:rPr lang="en-US" dirty="0" err="1"/>
              <a:t>matriciale</a:t>
            </a:r>
            <a:r>
              <a:rPr lang="en-US" dirty="0"/>
              <a:t>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raffigurata</a:t>
            </a:r>
            <a:r>
              <a:rPr lang="en-US" dirty="0"/>
              <a:t> come </a:t>
            </a:r>
            <a:r>
              <a:rPr lang="en-US" dirty="0" err="1"/>
              <a:t>immagine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88A310-4C07-834C-5C8F-9B1D690F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1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STT </a:t>
            </a:r>
            <a:r>
              <a:rPr lang="en-US" dirty="0" err="1"/>
              <a:t>sono</a:t>
            </a:r>
            <a:r>
              <a:rPr lang="en-US" dirty="0"/>
              <a:t> …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features </a:t>
            </a:r>
            <a:r>
              <a:rPr lang="en-US" dirty="0" err="1"/>
              <a:t>siano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attivadeterminata</a:t>
            </a:r>
            <a:r>
              <a:rPr lang="en-US" dirty="0"/>
              <a:t> </a:t>
            </a:r>
            <a:r>
              <a:rPr lang="en-US" dirty="0" err="1"/>
              <a:t>presuppone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utilizzino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relativi</a:t>
            </a:r>
            <a:r>
              <a:rPr lang="en-US" dirty="0"/>
              <a:t>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2C4-4585-23B6-11B7-8CC8E471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933EB0-0A19-49EE-A94B-8558FEAA6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7F84DB-34EB-37DA-FBA6-F2AB6228D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concludere</a:t>
            </a:r>
            <a:r>
              <a:rPr lang="en-US" dirty="0"/>
              <a:t>, </a:t>
            </a:r>
            <a:r>
              <a:rPr lang="en-US" dirty="0" err="1"/>
              <a:t>riportiamo</a:t>
            </a:r>
            <a:r>
              <a:rPr lang="en-US" dirty="0"/>
              <a:t> le features </a:t>
            </a:r>
            <a:r>
              <a:rPr lang="en-US" dirty="0" err="1"/>
              <a:t>ispirate</a:t>
            </a:r>
            <a:r>
              <a:rPr lang="en-US" dirty="0"/>
              <a:t> dal Lavoro di </a:t>
            </a:r>
            <a:r>
              <a:rPr lang="en-US" dirty="0" err="1"/>
              <a:t>letteratura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dottoressa</a:t>
            </a:r>
            <a:r>
              <a:rPr lang="en-US" dirty="0"/>
              <a:t> </a:t>
            </a:r>
            <a:r>
              <a:rPr lang="en-US" dirty="0" err="1"/>
              <a:t>Baldazzi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fornito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5DC4E-AAA4-FC07-7CEB-1374843E6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3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FEEB-9495-9B35-F6C1-46D10AEC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066561-9AED-8CC4-1E52-32D931D9C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8BA39D-9198-51A5-C58C-6075E8F3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Poiché</a:t>
            </a:r>
            <a:r>
              <a:rPr lang="en-US" dirty="0"/>
              <a:t>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trattano</a:t>
            </a:r>
            <a:r>
              <a:rPr lang="en-US" dirty="0"/>
              <a:t> la </a:t>
            </a:r>
            <a:r>
              <a:rPr lang="en-US" dirty="0" err="1"/>
              <a:t>stessa</a:t>
            </a:r>
            <a:r>
              <a:rPr lang="en-US" dirty="0"/>
              <a:t> </a:t>
            </a:r>
            <a:r>
              <a:rPr lang="en-US" dirty="0" err="1"/>
              <a:t>problematica</a:t>
            </a:r>
            <a:r>
              <a:rPr lang="en-US" dirty="0"/>
              <a:t>, la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metologia</a:t>
            </a:r>
            <a:r>
              <a:rPr lang="en-US" dirty="0"/>
              <a:t> knowledge based, </a:t>
            </a:r>
            <a:r>
              <a:rPr lang="en-US" dirty="0" err="1"/>
              <a:t>replicando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questo</a:t>
            </a:r>
            <a:r>
              <a:rPr lang="en-US" dirty="0"/>
              <a:t> primo </a:t>
            </a:r>
            <a:r>
              <a:rPr lang="en-US" dirty="0" err="1"/>
              <a:t>approccio</a:t>
            </a:r>
            <a:r>
              <a:rPr lang="en-US" dirty="0"/>
              <a:t>,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seguiti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di machine learning con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migliorare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raggiunto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2587D-69A4-9D4E-CBF4-595F1CDBC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Mediante la </a:t>
            </a:r>
            <a:r>
              <a:rPr lang="en-US" dirty="0" err="1"/>
              <a:t>metodologia</a:t>
            </a:r>
            <a:r>
              <a:rPr lang="en-US" dirty="0"/>
              <a:t> Knowledge based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replicare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quelle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attese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appartenti</a:t>
            </a:r>
            <a:r>
              <a:rPr lang="en-US" dirty="0"/>
              <a:t> alle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metodi</a:t>
            </a:r>
            <a:r>
              <a:rPr lang="en-US" dirty="0"/>
              <a:t> di machine learning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Una multinomial logistic regression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Una support vector machine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Il training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LOPOCV </a:t>
            </a:r>
            <a:r>
              <a:rPr lang="en-US" dirty="0" err="1"/>
              <a:t>d’apprima</a:t>
            </a:r>
            <a:r>
              <a:rPr lang="en-US" dirty="0"/>
              <a:t> </a:t>
            </a:r>
            <a:r>
              <a:rPr lang="en-US" dirty="0" err="1"/>
              <a:t>sull’intero</a:t>
            </a:r>
            <a:r>
              <a:rPr lang="en-US" dirty="0"/>
              <a:t> set di features. Poi, in </a:t>
            </a:r>
            <a:r>
              <a:rPr lang="en-US" dirty="0" err="1"/>
              <a:t>seguito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dell’importanza</a:t>
            </a:r>
            <a:r>
              <a:rPr lang="en-US" dirty="0"/>
              <a:t> di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ultime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ripetuto</a:t>
            </a:r>
            <a:r>
              <a:rPr lang="en-US" dirty="0"/>
              <a:t> il training </a:t>
            </a:r>
            <a:r>
              <a:rPr lang="en-US" dirty="0" err="1"/>
              <a:t>sul</a:t>
            </a:r>
            <a:r>
              <a:rPr lang="en-US" dirty="0"/>
              <a:t> dataset ridotto in </a:t>
            </a:r>
            <a:r>
              <a:rPr lang="en-US" dirty="0" err="1"/>
              <a:t>dimensionalità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TAP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Per </a:t>
            </a:r>
            <a:r>
              <a:rPr lang="en-US" dirty="0" err="1"/>
              <a:t>motivi</a:t>
            </a:r>
            <a:r>
              <a:rPr lang="en-US" dirty="0"/>
              <a:t> di tempo,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focalizzarà</a:t>
            </a:r>
            <a:r>
              <a:rPr lang="en-US" dirty="0"/>
              <a:t> sui </a:t>
            </a:r>
            <a:r>
              <a:rPr lang="en-US" dirty="0" err="1"/>
              <a:t>risultati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SVM, la quale ha </a:t>
            </a:r>
            <a:r>
              <a:rPr lang="en-US" dirty="0" err="1"/>
              <a:t>mostrato</a:t>
            </a:r>
            <a:r>
              <a:rPr lang="en-US" dirty="0"/>
              <a:t> le performance </a:t>
            </a:r>
            <a:r>
              <a:rPr lang="en-US" dirty="0" err="1"/>
              <a:t>migliori</a:t>
            </a:r>
            <a:r>
              <a:rPr lang="en-US" dirty="0"/>
              <a:t>. Per </a:t>
            </a:r>
            <a:r>
              <a:rPr lang="en-US" dirty="0" err="1"/>
              <a:t>essa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un kernel </a:t>
            </a:r>
            <a:r>
              <a:rPr lang="en-US" dirty="0" err="1"/>
              <a:t>gaussiano</a:t>
            </a:r>
            <a:r>
              <a:rPr lang="en-US" dirty="0"/>
              <a:t> e il tuning del </a:t>
            </a:r>
            <a:r>
              <a:rPr lang="en-US" dirty="0" err="1"/>
              <a:t>parametro</a:t>
            </a:r>
            <a:r>
              <a:rPr lang="en-US" dirty="0"/>
              <a:t> di </a:t>
            </a:r>
            <a:r>
              <a:rPr lang="en-US" dirty="0" err="1"/>
              <a:t>regolarizzazione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validazione</a:t>
            </a:r>
            <a:r>
              <a:rPr lang="en-US" dirty="0"/>
              <a:t>. </a:t>
            </a:r>
            <a:r>
              <a:rPr lang="en-US" dirty="0" err="1"/>
              <a:t>Infine</a:t>
            </a:r>
            <a:r>
              <a:rPr lang="en-US" dirty="0"/>
              <a:t>, le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selezionate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soglia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F72A-3F0C-105A-096E-A4DBF0B98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A0D03D-4C0C-1AE9-662C-08D9535D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AD7757-4D9F-E4FE-D62F-A42A8DCF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performance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con CM e </a:t>
            </a:r>
            <a:r>
              <a:rPr lang="en-US" dirty="0" err="1"/>
              <a:t>metriche</a:t>
            </a:r>
            <a:r>
              <a:rPr lang="en-US" dirty="0"/>
              <a:t> standard.</a:t>
            </a:r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CM, le </a:t>
            </a:r>
            <a:r>
              <a:rPr lang="en-US" dirty="0" err="1"/>
              <a:t>predizioni</a:t>
            </a:r>
            <a:r>
              <a:rPr lang="en-US" dirty="0"/>
              <a:t> </a:t>
            </a:r>
            <a:r>
              <a:rPr lang="en-US" dirty="0" err="1"/>
              <a:t>corrette</a:t>
            </a:r>
            <a:r>
              <a:rPr lang="en-US" dirty="0"/>
              <a:t> </a:t>
            </a:r>
            <a:r>
              <a:rPr lang="en-US" dirty="0" err="1"/>
              <a:t>trovano</a:t>
            </a:r>
            <a:r>
              <a:rPr lang="en-US" dirty="0"/>
              <a:t> </a:t>
            </a:r>
            <a:r>
              <a:rPr lang="en-US" dirty="0" err="1"/>
              <a:t>posto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diagonal </a:t>
            </a:r>
            <a:r>
              <a:rPr lang="en-US" dirty="0" err="1"/>
              <a:t>principale</a:t>
            </a:r>
            <a:r>
              <a:rPr lang="en-US" dirty="0"/>
              <a:t>. </a:t>
            </a:r>
            <a:r>
              <a:rPr lang="en-US" dirty="0" err="1"/>
              <a:t>Riteniamo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interessante</a:t>
            </a:r>
            <a:r>
              <a:rPr lang="en-US" dirty="0"/>
              <a:t> fare </a:t>
            </a:r>
            <a:r>
              <a:rPr lang="en-US" dirty="0" err="1"/>
              <a:t>qualche</a:t>
            </a:r>
            <a:r>
              <a:rPr lang="en-US" dirty="0"/>
              <a:t> </a:t>
            </a:r>
            <a:r>
              <a:rPr lang="en-US" dirty="0" err="1"/>
              <a:t>considerazione</a:t>
            </a:r>
            <a:r>
              <a:rPr lang="en-US" dirty="0"/>
              <a:t> </a:t>
            </a:r>
            <a:r>
              <a:rPr lang="en-US" dirty="0" err="1"/>
              <a:t>sugli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TAP</a:t>
            </a:r>
          </a:p>
          <a:p>
            <a:r>
              <a:rPr lang="en-US" dirty="0"/>
              <a:t>In giallo,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appartenenti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appartengono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indifferenti</a:t>
            </a:r>
            <a:r>
              <a:rPr lang="en-US" dirty="0"/>
              <a:t>, o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provenienti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indiferenti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 </a:t>
            </a:r>
          </a:p>
          <a:p>
            <a:r>
              <a:rPr lang="en-US" dirty="0"/>
              <a:t>TAP</a:t>
            </a:r>
          </a:p>
          <a:p>
            <a:r>
              <a:rPr lang="en-US" dirty="0"/>
              <a:t>In </a:t>
            </a:r>
            <a:r>
              <a:rPr lang="en-US" dirty="0" err="1"/>
              <a:t>arancione</a:t>
            </a:r>
            <a:r>
              <a:rPr lang="en-US" dirty="0"/>
              <a:t>,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gravoso</a:t>
            </a:r>
            <a:r>
              <a:rPr lang="en-US" dirty="0"/>
              <a:t>,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pericolosi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efficaci</a:t>
            </a:r>
            <a:endParaRPr lang="en-US" dirty="0"/>
          </a:p>
          <a:p>
            <a:r>
              <a:rPr lang="en-US" dirty="0"/>
              <a:t>TAP</a:t>
            </a:r>
          </a:p>
          <a:p>
            <a:r>
              <a:rPr lang="en-US" dirty="0" err="1"/>
              <a:t>Infine</a:t>
            </a:r>
            <a:r>
              <a:rPr lang="en-US" dirty="0"/>
              <a:t>, in rosso, lo scenario </a:t>
            </a:r>
            <a:r>
              <a:rPr lang="en-US" dirty="0" err="1"/>
              <a:t>peggiore</a:t>
            </a:r>
            <a:r>
              <a:rPr lang="en-US" dirty="0"/>
              <a:t>: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pericolose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alle </a:t>
            </a:r>
            <a:r>
              <a:rPr lang="en-US" dirty="0" err="1"/>
              <a:t>metriche</a:t>
            </a:r>
            <a:r>
              <a:rPr lang="en-US" dirty="0"/>
              <a:t> standard,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precision e recall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La precision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di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predette</a:t>
            </a:r>
            <a:r>
              <a:rPr lang="en-US" dirty="0"/>
              <a:t> come positive per la data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Il recall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positive.</a:t>
            </a:r>
          </a:p>
          <a:p>
            <a:endParaRPr lang="en-US" dirty="0"/>
          </a:p>
          <a:p>
            <a:r>
              <a:rPr lang="en-US" dirty="0"/>
              <a:t>L’f1 score è la media armonica </a:t>
            </a:r>
            <a:r>
              <a:rPr lang="en-US" dirty="0" err="1"/>
              <a:t>delle</a:t>
            </a:r>
            <a:r>
              <a:rPr lang="en-US" dirty="0"/>
              <a:t> due </a:t>
            </a:r>
            <a:r>
              <a:rPr lang="en-US" dirty="0" err="1"/>
              <a:t>metriche</a:t>
            </a:r>
            <a:r>
              <a:rPr lang="en-US" dirty="0"/>
              <a:t> precedent ed </a:t>
            </a:r>
            <a:r>
              <a:rPr lang="en-US" dirty="0" err="1"/>
              <a:t>infine</a:t>
            </a:r>
            <a:r>
              <a:rPr lang="en-US" dirty="0"/>
              <a:t> il weighted f1 score è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</a:t>
            </a:r>
            <a:r>
              <a:rPr lang="en-US" dirty="0" err="1"/>
              <a:t>globale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di dataset </a:t>
            </a:r>
            <a:r>
              <a:rPr lang="en-US" dirty="0" err="1"/>
              <a:t>particolamente</a:t>
            </a:r>
            <a:r>
              <a:rPr lang="en-US" dirty="0"/>
              <a:t> </a:t>
            </a:r>
            <a:r>
              <a:rPr lang="en-US" dirty="0" err="1"/>
              <a:t>sbilanciati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B054A7-EA0C-61FE-12E6-285E90092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CBDD-6C55-5ACC-F4B1-F3008914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C5FDA1-4CF2-7B44-99FE-55FF44567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199B3B-C04C-FBC1-DC3B-3D4BF57A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</a:t>
            </a:r>
            <a:r>
              <a:rPr lang="en-US" dirty="0" err="1"/>
              <a:t>sappiamo</a:t>
            </a:r>
            <a:r>
              <a:rPr lang="en-US" dirty="0"/>
              <a:t>, il Progetto è </a:t>
            </a:r>
            <a:r>
              <a:rPr lang="en-US" dirty="0" err="1"/>
              <a:t>incentrato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AVNRT, </a:t>
            </a:r>
            <a:r>
              <a:rPr lang="en-US" dirty="0" err="1"/>
              <a:t>che</a:t>
            </a:r>
            <a:r>
              <a:rPr lang="en-US" dirty="0"/>
              <a:t> qui ho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rappresentare</a:t>
            </a:r>
            <a:r>
              <a:rPr lang="en-US" dirty="0"/>
              <a:t> in maniera </a:t>
            </a:r>
            <a:r>
              <a:rPr lang="en-US" dirty="0" err="1"/>
              <a:t>schematica</a:t>
            </a:r>
            <a:r>
              <a:rPr lang="en-US" dirty="0"/>
              <a:t>. 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insegnato</a:t>
            </a:r>
            <a:r>
              <a:rPr lang="en-US" dirty="0"/>
              <a:t>, </a:t>
            </a:r>
            <a:r>
              <a:rPr lang="en-US" dirty="0" err="1"/>
              <a:t>sappiamo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patologia</a:t>
            </a:r>
            <a:r>
              <a:rPr lang="en-US" dirty="0"/>
              <a:t> </a:t>
            </a:r>
            <a:r>
              <a:rPr lang="en-US" dirty="0" err="1"/>
              <a:t>comporta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due vie di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atriale</a:t>
            </a:r>
            <a:r>
              <a:rPr lang="en-US" dirty="0"/>
              <a:t>, la cui </a:t>
            </a:r>
            <a:r>
              <a:rPr lang="en-US" dirty="0" err="1"/>
              <a:t>conseguenza</a:t>
            </a:r>
            <a:r>
              <a:rPr lang="en-US" dirty="0"/>
              <a:t> è </a:t>
            </a:r>
            <a:r>
              <a:rPr lang="en-US" dirty="0" err="1"/>
              <a:t>l’induzione</a:t>
            </a:r>
            <a:r>
              <a:rPr lang="en-US" dirty="0"/>
              <a:t> di </a:t>
            </a:r>
            <a:r>
              <a:rPr lang="en-US" dirty="0" err="1"/>
              <a:t>extrasistoli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CF7E22-417E-A99F-EC3F-C4210E3D6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7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7B0D-9F8E-ECCB-4E82-BEA531A31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FBA452-218A-07DC-6B35-1CA398974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4C0AA7-3CEA-37B6-B97F-5B8CD2894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7047D8-5DF7-C2C5-2CC1-8DE8077DA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9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 feature importance per il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detto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</a:t>
            </a:r>
            <a:r>
              <a:rPr lang="en-US"/>
              <a:t>migliore</a:t>
            </a:r>
            <a:r>
              <a:rPr lang="en-US" dirty="0"/>
              <a:t>, </a:t>
            </a:r>
            <a:r>
              <a:rPr lang="en-US" dirty="0" err="1"/>
              <a:t>notiamo</a:t>
            </a:r>
            <a:r>
              <a:rPr lang="en-US" dirty="0"/>
              <a:t> come le features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relative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o </a:t>
            </a:r>
            <a:r>
              <a:rPr lang="en-US" dirty="0" err="1"/>
              <a:t>derivanti</a:t>
            </a:r>
            <a:r>
              <a:rPr lang="en-US" dirty="0"/>
              <a:t> </a:t>
            </a:r>
            <a:r>
              <a:rPr lang="en-US" dirty="0" err="1"/>
              <a:t>dall’uso</a:t>
            </a:r>
            <a:r>
              <a:rPr lang="en-US" dirty="0"/>
              <a:t> del template matching.</a:t>
            </a:r>
          </a:p>
          <a:p>
            <a:endParaRPr lang="en-US" dirty="0"/>
          </a:p>
          <a:p>
            <a:r>
              <a:rPr lang="en-US" dirty="0" err="1"/>
              <a:t>Questo</a:t>
            </a:r>
            <a:r>
              <a:rPr lang="en-US" dirty="0"/>
              <a:t> trend è </a:t>
            </a:r>
            <a:r>
              <a:rPr lang="en-US" dirty="0" err="1"/>
              <a:t>confermato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svolto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STFT non è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chiaro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TAP E’ </a:t>
            </a:r>
            <a:r>
              <a:rPr lang="en-US" dirty="0" err="1"/>
              <a:t>interessante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dove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posizionano</a:t>
            </a:r>
            <a:r>
              <a:rPr lang="en-US" dirty="0"/>
              <a:t> le features </a:t>
            </a:r>
            <a:r>
              <a:rPr lang="en-US" dirty="0" err="1"/>
              <a:t>usate</a:t>
            </a:r>
            <a:r>
              <a:rPr lang="en-US" dirty="0"/>
              <a:t> per la </a:t>
            </a:r>
            <a:r>
              <a:rPr lang="en-US" dirty="0" err="1"/>
              <a:t>definizione</a:t>
            </a:r>
            <a:r>
              <a:rPr lang="en-US" dirty="0"/>
              <a:t> del knowledge-based classifier.  </a:t>
            </a:r>
          </a:p>
          <a:p>
            <a:r>
              <a:rPr lang="en-US" dirty="0"/>
              <a:t>Il minor peak ha </a:t>
            </a:r>
            <a:r>
              <a:rPr lang="en-US" dirty="0" err="1"/>
              <a:t>un’importanza</a:t>
            </a:r>
            <a:r>
              <a:rPr lang="en-US" dirty="0"/>
              <a:t> molto </a:t>
            </a:r>
            <a:r>
              <a:rPr lang="en-US" dirty="0" err="1"/>
              <a:t>bassa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è </a:t>
            </a:r>
            <a:r>
              <a:rPr lang="en-US" dirty="0" err="1"/>
              <a:t>effettivamente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almeno</a:t>
            </a:r>
            <a:r>
              <a:rPr lang="en-US" dirty="0"/>
              <a:t> per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rigurda</a:t>
            </a:r>
            <a:r>
              <a:rPr lang="en-US" dirty="0"/>
              <a:t> la SVM.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6D24-1463-AA7F-036E-4B1D1FFF3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A71F05-00C4-E821-AC92-14B98BE0A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CD6F82-415C-C255-E804-98B0252C4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BC3AB7-C2C2-7DD9-4A48-5F8F68C8A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4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85E1-28C7-B30E-AF4B-628591286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4A564-6BB3-7DC7-2406-829037B22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35270A-B70F-30FF-58F6-9D1D9B7D6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B5A12-A8F7-6655-BB6C-EB59E6076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90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3E97-9DD9-3143-A5D9-A0AA49AD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49D4D3-8450-5C4B-DFA0-F903D37CA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ABF786-382A-57A0-8C74-A7BCE5F15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costruisce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dall’idea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possano</a:t>
            </a:r>
            <a:r>
              <a:rPr lang="en-US" dirty="0"/>
              <a:t> divider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base del </a:t>
            </a:r>
            <a:r>
              <a:rPr lang="en-US" dirty="0" err="1"/>
              <a:t>valore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feature, come </a:t>
            </a:r>
            <a:r>
              <a:rPr lang="en-US" dirty="0" err="1"/>
              <a:t>nell’esempio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i="1" dirty="0"/>
              <a:t>Breve </a:t>
            </a:r>
            <a:r>
              <a:rPr lang="en-US" i="1" dirty="0" err="1"/>
              <a:t>spiegazione</a:t>
            </a:r>
            <a:r>
              <a:rPr lang="en-US" i="1" dirty="0"/>
              <a:t> </a:t>
            </a:r>
            <a:r>
              <a:rPr lang="en-US" i="1" dirty="0" err="1"/>
              <a:t>esempio</a:t>
            </a:r>
            <a:endParaRPr lang="en-US" i="1" dirty="0"/>
          </a:p>
          <a:p>
            <a:endParaRPr lang="en-US" i="1" dirty="0"/>
          </a:p>
          <a:p>
            <a:r>
              <a:rPr lang="en-US" i="0" dirty="0" err="1"/>
              <a:t>Nonstante</a:t>
            </a:r>
            <a:r>
              <a:rPr lang="en-US" i="0" dirty="0"/>
              <a:t> </a:t>
            </a:r>
            <a:r>
              <a:rPr lang="en-US" i="0" dirty="0" err="1"/>
              <a:t>si</a:t>
            </a:r>
            <a:r>
              <a:rPr lang="en-US" i="0" dirty="0"/>
              <a:t> molto intuitive, </a:t>
            </a:r>
            <a:r>
              <a:rPr lang="en-US" i="0" dirty="0" err="1"/>
              <a:t>questo</a:t>
            </a:r>
            <a:r>
              <a:rPr lang="en-US" i="0" dirty="0"/>
              <a:t> </a:t>
            </a:r>
            <a:r>
              <a:rPr lang="en-US" i="0" dirty="0" err="1"/>
              <a:t>esempio</a:t>
            </a:r>
            <a:r>
              <a:rPr lang="en-US" i="0" dirty="0"/>
              <a:t> non </a:t>
            </a:r>
            <a:r>
              <a:rPr lang="en-US" i="0" dirty="0" err="1"/>
              <a:t>considera</a:t>
            </a:r>
            <a:r>
              <a:rPr lang="en-US" i="0" dirty="0"/>
              <a:t> </a:t>
            </a:r>
            <a:r>
              <a:rPr lang="en-US" i="0" dirty="0" err="1"/>
              <a:t>alcune</a:t>
            </a:r>
            <a:r>
              <a:rPr lang="en-US" i="0" dirty="0"/>
              <a:t> </a:t>
            </a:r>
            <a:r>
              <a:rPr lang="en-US" i="0" dirty="0" err="1"/>
              <a:t>cose</a:t>
            </a:r>
            <a:r>
              <a:rPr lang="en-US" i="0" dirty="0"/>
              <a:t>: </a:t>
            </a:r>
            <a:r>
              <a:rPr lang="en-US" i="0" dirty="0" err="1"/>
              <a:t>cosa</a:t>
            </a:r>
            <a:r>
              <a:rPr lang="en-US" i="0" dirty="0"/>
              <a:t> </a:t>
            </a:r>
            <a:r>
              <a:rPr lang="en-US" i="0" dirty="0" err="1"/>
              <a:t>succederebbe</a:t>
            </a:r>
            <a:r>
              <a:rPr lang="en-US" i="0" dirty="0"/>
              <a:t> se ci fosse </a:t>
            </a:r>
            <a:r>
              <a:rPr lang="en-US" i="0" dirty="0" err="1"/>
              <a:t>una</a:t>
            </a:r>
            <a:r>
              <a:rPr lang="en-US" i="0" dirty="0"/>
              <a:t> terza </a:t>
            </a:r>
            <a:r>
              <a:rPr lang="en-US" i="0" dirty="0" err="1"/>
              <a:t>classe</a:t>
            </a:r>
            <a:r>
              <a:rPr lang="en-US" i="0" dirty="0"/>
              <a:t>? E se </a:t>
            </a:r>
            <a:r>
              <a:rPr lang="en-US" i="0" dirty="0" err="1"/>
              <a:t>invece</a:t>
            </a:r>
            <a:r>
              <a:rPr lang="en-US" i="0" dirty="0"/>
              <a:t> ci </a:t>
            </a:r>
            <a:r>
              <a:rPr lang="en-US" i="0" dirty="0" err="1"/>
              <a:t>fossero</a:t>
            </a:r>
            <a:r>
              <a:rPr lang="en-US" i="0" dirty="0"/>
              <a:t> alter features da </a:t>
            </a:r>
            <a:r>
              <a:rPr lang="en-US" i="0" dirty="0" err="1"/>
              <a:t>considerare</a:t>
            </a:r>
            <a:r>
              <a:rPr lang="en-US" i="0" dirty="0"/>
              <a:t> per la </a:t>
            </a:r>
            <a:r>
              <a:rPr lang="en-US" i="0" dirty="0" err="1"/>
              <a:t>classificazione</a:t>
            </a:r>
            <a:r>
              <a:rPr lang="en-US" i="0" dirty="0"/>
              <a:t>?</a:t>
            </a:r>
          </a:p>
          <a:p>
            <a:endParaRPr lang="en-US" i="0" dirty="0"/>
          </a:p>
          <a:p>
            <a:r>
              <a:rPr lang="en-US" i="0" dirty="0"/>
              <a:t>TAP </a:t>
            </a:r>
            <a:r>
              <a:rPr lang="en-US" i="0" dirty="0" err="1"/>
              <a:t>ecco</a:t>
            </a:r>
            <a:r>
              <a:rPr lang="en-US" i="0" dirty="0"/>
              <a:t> </a:t>
            </a:r>
            <a:r>
              <a:rPr lang="en-US" i="0" dirty="0" err="1"/>
              <a:t>allora</a:t>
            </a:r>
            <a:r>
              <a:rPr lang="en-US" i="0" dirty="0"/>
              <a:t> </a:t>
            </a:r>
            <a:r>
              <a:rPr lang="en-US" i="0" dirty="0" err="1"/>
              <a:t>che</a:t>
            </a:r>
            <a:r>
              <a:rPr lang="en-US" i="0" dirty="0"/>
              <a:t> </a:t>
            </a:r>
            <a:r>
              <a:rPr lang="en-US" i="0" dirty="0" err="1"/>
              <a:t>occorre</a:t>
            </a:r>
            <a:r>
              <a:rPr lang="en-US" i="0" dirty="0"/>
              <a:t> </a:t>
            </a:r>
            <a:r>
              <a:rPr lang="en-US" i="0" dirty="0" err="1"/>
              <a:t>trovare</a:t>
            </a:r>
            <a:r>
              <a:rPr lang="en-US" i="0" dirty="0"/>
              <a:t> un </a:t>
            </a:r>
            <a:r>
              <a:rPr lang="en-US" i="0" dirty="0" err="1"/>
              <a:t>medoto</a:t>
            </a:r>
            <a:r>
              <a:rPr lang="en-US" i="0" dirty="0"/>
              <a:t> </a:t>
            </a:r>
            <a:r>
              <a:rPr lang="en-US" i="0" dirty="0" err="1"/>
              <a:t>sistematico</a:t>
            </a:r>
            <a:r>
              <a:rPr lang="en-US" i="0" dirty="0"/>
              <a:t> per </a:t>
            </a:r>
            <a:r>
              <a:rPr lang="en-US" i="0" dirty="0" err="1"/>
              <a:t>combinare</a:t>
            </a:r>
            <a:r>
              <a:rPr lang="en-US" i="0" dirty="0"/>
              <a:t> le </a:t>
            </a:r>
            <a:r>
              <a:rPr lang="en-US" i="0" dirty="0" err="1"/>
              <a:t>variabili</a:t>
            </a:r>
            <a:r>
              <a:rPr lang="en-US" i="0" dirty="0"/>
              <a:t> </a:t>
            </a:r>
            <a:r>
              <a:rPr lang="en-US" i="0" dirty="0" err="1"/>
              <a:t>fino</a:t>
            </a:r>
            <a:r>
              <a:rPr lang="en-US" i="0" dirty="0"/>
              <a:t> al </a:t>
            </a:r>
            <a:r>
              <a:rPr lang="en-US" i="0" dirty="0" err="1"/>
              <a:t>raggiungimento</a:t>
            </a:r>
            <a:r>
              <a:rPr lang="en-US" i="0" dirty="0"/>
              <a:t> </a:t>
            </a:r>
            <a:r>
              <a:rPr lang="en-US" i="0" dirty="0" err="1"/>
              <a:t>della</a:t>
            </a:r>
            <a:r>
              <a:rPr lang="en-US" i="0" dirty="0"/>
              <a:t> </a:t>
            </a:r>
            <a:r>
              <a:rPr lang="en-US" i="0" dirty="0" err="1"/>
              <a:t>predizione</a:t>
            </a:r>
            <a:r>
              <a:rPr lang="en-US" i="0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7421A9-A72E-8595-E02C-5F53A32DB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18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D09DE-BF16-B312-36D2-9A816764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8B15CE-2AD3-CEB4-EF75-C620B0D07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8B1752F-1604-A4F3-AD17-DAA50957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sceglie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feature </a:t>
            </a:r>
            <a:r>
              <a:rPr lang="en-US" dirty="0" err="1"/>
              <a:t>sulla</a:t>
            </a:r>
            <a:r>
              <a:rPr lang="en-US" dirty="0"/>
              <a:t> base di un </a:t>
            </a:r>
            <a:r>
              <a:rPr lang="en-US" dirty="0" err="1"/>
              <a:t>criterio</a:t>
            </a:r>
            <a:r>
              <a:rPr lang="en-US" dirty="0"/>
              <a:t> di </a:t>
            </a:r>
            <a:r>
              <a:rPr lang="en-US" dirty="0" err="1"/>
              <a:t>impurità</a:t>
            </a:r>
            <a:r>
              <a:rPr lang="en-US" dirty="0"/>
              <a:t>: </a:t>
            </a:r>
            <a:r>
              <a:rPr lang="en-US" dirty="0" err="1"/>
              <a:t>l’idea</a:t>
            </a:r>
            <a:r>
              <a:rPr lang="en-US" dirty="0"/>
              <a:t> è </a:t>
            </a:r>
            <a:r>
              <a:rPr lang="en-US" dirty="0" err="1"/>
              <a:t>che</a:t>
            </a:r>
            <a:r>
              <a:rPr lang="en-US" dirty="0"/>
              <a:t> I nodi </a:t>
            </a:r>
            <a:r>
              <a:rPr lang="en-US" dirty="0" err="1"/>
              <a:t>successivi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split </a:t>
            </a:r>
            <a:r>
              <a:rPr lang="en-US" dirty="0" err="1"/>
              <a:t>siano</a:t>
            </a:r>
            <a:r>
              <a:rPr lang="en-US" dirty="0"/>
              <a:t> in </a:t>
            </a:r>
            <a:r>
              <a:rPr lang="en-US" dirty="0" err="1"/>
              <a:t>qualche</a:t>
            </a:r>
            <a:r>
              <a:rPr lang="en-US" dirty="0"/>
              <a:t> modo </a:t>
            </a:r>
            <a:r>
              <a:rPr lang="en-US" dirty="0" err="1"/>
              <a:t>più</a:t>
            </a:r>
            <a:r>
              <a:rPr lang="en-US" dirty="0"/>
              <a:t> “Puri” rispetto al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originario</a:t>
            </a:r>
            <a:r>
              <a:rPr lang="en-US" dirty="0"/>
              <a:t>. Un modo per </a:t>
            </a:r>
            <a:r>
              <a:rPr lang="en-US" dirty="0" err="1"/>
              <a:t>quantificare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miglioramento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dell’information</a:t>
            </a:r>
            <a:r>
              <a:rPr lang="en-US" dirty="0"/>
              <a:t> gain, il quale è </a:t>
            </a:r>
            <a:r>
              <a:rPr lang="en-US" dirty="0" err="1"/>
              <a:t>definito</a:t>
            </a:r>
            <a:r>
              <a:rPr lang="en-US" dirty="0"/>
              <a:t> come la </a:t>
            </a:r>
            <a:r>
              <a:rPr lang="en-US" dirty="0" err="1"/>
              <a:t>differenza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lentropia</a:t>
            </a:r>
            <a:r>
              <a:rPr lang="en-US" dirty="0"/>
              <a:t> H(S) al </a:t>
            </a:r>
            <a:r>
              <a:rPr lang="en-US" dirty="0" err="1"/>
              <a:t>nodo</a:t>
            </a:r>
            <a:r>
              <a:rPr lang="en-US" dirty="0"/>
              <a:t> S </a:t>
            </a:r>
            <a:r>
              <a:rPr lang="en-US" dirty="0" err="1"/>
              <a:t>meno</a:t>
            </a:r>
            <a:r>
              <a:rPr lang="en-US" dirty="0"/>
              <a:t> </a:t>
            </a:r>
            <a:r>
              <a:rPr lang="en-US" dirty="0" err="1"/>
              <a:t>l’impurità</a:t>
            </a:r>
            <a:r>
              <a:rPr lang="en-US" dirty="0"/>
              <a:t> ai nodi H(</a:t>
            </a:r>
            <a:r>
              <a:rPr lang="en-US" dirty="0" err="1"/>
              <a:t>S_v</a:t>
            </a:r>
            <a:r>
              <a:rPr lang="en-US" dirty="0"/>
              <a:t>), </a:t>
            </a:r>
            <a:r>
              <a:rPr lang="en-US" dirty="0" err="1"/>
              <a:t>ovvero</a:t>
            </a:r>
            <a:r>
              <a:rPr lang="en-US" dirty="0"/>
              <a:t> I nodi </a:t>
            </a:r>
            <a:r>
              <a:rPr lang="en-US" dirty="0" err="1"/>
              <a:t>ottenuti</a:t>
            </a:r>
            <a:r>
              <a:rPr lang="en-US" dirty="0"/>
              <a:t> </a:t>
            </a:r>
            <a:r>
              <a:rPr lang="en-US" dirty="0" err="1"/>
              <a:t>eseguendo</a:t>
            </a:r>
            <a:r>
              <a:rPr lang="en-US" dirty="0"/>
              <a:t> lo split </a:t>
            </a:r>
            <a:r>
              <a:rPr lang="en-US" dirty="0" err="1"/>
              <a:t>su</a:t>
            </a:r>
            <a:r>
              <a:rPr lang="en-US" dirty="0"/>
              <a:t> S </a:t>
            </a:r>
            <a:r>
              <a:rPr lang="en-US" dirty="0" err="1"/>
              <a:t>sulla</a:t>
            </a:r>
            <a:r>
              <a:rPr lang="en-US" dirty="0"/>
              <a:t> base del </a:t>
            </a:r>
            <a:r>
              <a:rPr lang="en-US" dirty="0" err="1"/>
              <a:t>valore</a:t>
            </a:r>
            <a:r>
              <a:rPr lang="en-US" dirty="0"/>
              <a:t> v </a:t>
            </a:r>
            <a:r>
              <a:rPr lang="en-US" dirty="0" err="1"/>
              <a:t>della</a:t>
            </a:r>
            <a:r>
              <a:rPr lang="en-US" dirty="0"/>
              <a:t> feature A.</a:t>
            </a:r>
          </a:p>
          <a:p>
            <a:endParaRPr lang="en-US" dirty="0"/>
          </a:p>
          <a:p>
            <a:r>
              <a:rPr lang="en-US" dirty="0"/>
              <a:t>TAP </a:t>
            </a:r>
            <a:r>
              <a:rPr lang="en-US" dirty="0" err="1"/>
              <a:t>iterativamente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susseguono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di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miglior</a:t>
            </a:r>
            <a:r>
              <a:rPr lang="en-US" dirty="0"/>
              <a:t> feature e </a:t>
            </a:r>
            <a:r>
              <a:rPr lang="en-US" dirty="0" err="1"/>
              <a:t>operazioni</a:t>
            </a:r>
            <a:r>
              <a:rPr lang="en-US" dirty="0"/>
              <a:t> di </a:t>
            </a:r>
            <a:r>
              <a:rPr lang="en-US" dirty="0" err="1"/>
              <a:t>splittaggio</a:t>
            </a:r>
            <a:r>
              <a:rPr lang="en-US" dirty="0"/>
              <a:t> 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creatosi</a:t>
            </a:r>
            <a:r>
              <a:rPr lang="en-US" dirty="0"/>
              <a:t>, </a:t>
            </a:r>
            <a:r>
              <a:rPr lang="en-US" dirty="0" err="1"/>
              <a:t>fino</a:t>
            </a:r>
            <a:r>
              <a:rPr lang="en-US" dirty="0"/>
              <a:t> al </a:t>
            </a:r>
            <a:r>
              <a:rPr lang="en-US" dirty="0" err="1"/>
              <a:t>raggiungimento</a:t>
            </a:r>
            <a:r>
              <a:rPr lang="en-US" dirty="0"/>
              <a:t> di un </a:t>
            </a:r>
            <a:r>
              <a:rPr lang="en-US" dirty="0" err="1"/>
              <a:t>criterio</a:t>
            </a:r>
            <a:r>
              <a:rPr lang="en-US" dirty="0"/>
              <a:t> di stop </a:t>
            </a:r>
            <a:r>
              <a:rPr lang="en-US" dirty="0" err="1"/>
              <a:t>oppure</a:t>
            </a:r>
            <a:r>
              <a:rPr lang="en-US" dirty="0"/>
              <a:t> al </a:t>
            </a:r>
            <a:r>
              <a:rPr lang="en-US" dirty="0" err="1"/>
              <a:t>raggiungimento</a:t>
            </a:r>
            <a:r>
              <a:rPr lang="en-US" dirty="0"/>
              <a:t> di split </a:t>
            </a:r>
            <a:r>
              <a:rPr lang="en-US" dirty="0" err="1"/>
              <a:t>composti</a:t>
            </a:r>
            <a:r>
              <a:rPr lang="en-US" dirty="0"/>
              <a:t> da single </a:t>
            </a:r>
            <a:r>
              <a:rPr lang="en-US" dirty="0" err="1"/>
              <a:t>istanze</a:t>
            </a:r>
            <a:r>
              <a:rPr lang="en-US" dirty="0"/>
              <a:t> del dataset. In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rende</a:t>
            </a:r>
            <a:r>
              <a:rPr lang="en-US" dirty="0"/>
              <a:t> </a:t>
            </a:r>
            <a:r>
              <a:rPr lang="en-US" dirty="0" err="1"/>
              <a:t>necessario</a:t>
            </a:r>
            <a:r>
              <a:rPr lang="en-US" dirty="0"/>
              <a:t> “</a:t>
            </a:r>
            <a:r>
              <a:rPr lang="en-US" dirty="0" err="1"/>
              <a:t>tagliare</a:t>
            </a:r>
            <a:r>
              <a:rPr lang="en-US" dirty="0"/>
              <a:t>” </a:t>
            </a:r>
            <a:r>
              <a:rPr lang="en-US" dirty="0" err="1"/>
              <a:t>l’albero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considerare</a:t>
            </a:r>
            <a:r>
              <a:rPr lang="en-US" dirty="0"/>
              <a:t> solo un </a:t>
            </a:r>
            <a:r>
              <a:rPr lang="en-US" dirty="0" err="1"/>
              <a:t>determinato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 di split, sempre </a:t>
            </a:r>
            <a:r>
              <a:rPr lang="en-US" dirty="0" err="1"/>
              <a:t>massimizzano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classificazione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9E6D87-621C-AFD7-A15E-C60457928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13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3DDED-92A6-E8DD-2F44-576E555E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DFCB7F-E5AB-60C3-A53D-BF279D4B2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C99B74E-E06C-D301-F706-D8596AF86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Presentazione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svantaggi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3C2C7B-7815-EB09-3CC7-932FEBD34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0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C8F6C-EB56-901E-F81C-64ABD3F6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0336FA-209D-B075-04D1-5EC1B7DBB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C597F3-2160-1DB6-1601-8FCA54F7E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comprendere</a:t>
            </a:r>
            <a:r>
              <a:rPr lang="en-US" dirty="0"/>
              <a:t> la MLR, </a:t>
            </a:r>
            <a:r>
              <a:rPr lang="en-US" dirty="0" err="1"/>
              <a:t>partiamo</a:t>
            </a:r>
            <a:r>
              <a:rPr lang="en-US" dirty="0"/>
              <a:t> da un </a:t>
            </a:r>
            <a:r>
              <a:rPr lang="en-US" dirty="0" err="1"/>
              <a:t>caso</a:t>
            </a:r>
            <a:r>
              <a:rPr lang="en-US" dirty="0"/>
              <a:t> semplice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binaria</a:t>
            </a:r>
            <a:r>
              <a:rPr lang="en-US" dirty="0"/>
              <a:t>. Ci </a:t>
            </a:r>
            <a:r>
              <a:rPr lang="en-US" dirty="0" err="1"/>
              <a:t>chiediamo</a:t>
            </a:r>
            <a:r>
              <a:rPr lang="en-US" dirty="0"/>
              <a:t>, </a:t>
            </a:r>
            <a:r>
              <a:rPr lang="en-US" dirty="0" err="1"/>
              <a:t>dato</a:t>
            </a:r>
            <a:r>
              <a:rPr lang="en-US" dirty="0"/>
              <a:t> un </a:t>
            </a:r>
            <a:r>
              <a:rPr lang="en-US" dirty="0" err="1"/>
              <a:t>vettore</a:t>
            </a:r>
            <a:r>
              <a:rPr lang="en-US" dirty="0"/>
              <a:t> di </a:t>
            </a:r>
            <a:r>
              <a:rPr lang="en-US" dirty="0" err="1"/>
              <a:t>valori</a:t>
            </a:r>
            <a:r>
              <a:rPr lang="en-US" dirty="0"/>
              <a:t> di features (feature vector) </a:t>
            </a:r>
            <a:r>
              <a:rPr lang="en-US" b="1" dirty="0"/>
              <a:t>x </a:t>
            </a:r>
            <a:r>
              <a:rPr lang="en-US" b="0" dirty="0"/>
              <a:t>quale </a:t>
            </a:r>
            <a:r>
              <a:rPr lang="en-US" b="0" dirty="0" err="1"/>
              <a:t>sia</a:t>
            </a:r>
            <a:r>
              <a:rPr lang="en-US" b="0" dirty="0"/>
              <a:t>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che</a:t>
            </a:r>
            <a:r>
              <a:rPr lang="en-US" b="0" dirty="0"/>
              <a:t> la </a:t>
            </a:r>
            <a:r>
              <a:rPr lang="en-US" b="0" dirty="0" err="1"/>
              <a:t>predizione</a:t>
            </a:r>
            <a:r>
              <a:rPr lang="en-US" b="0" dirty="0"/>
              <a:t> </a:t>
            </a:r>
            <a:r>
              <a:rPr lang="en-US" b="0" dirty="0" err="1"/>
              <a:t>della</a:t>
            </a:r>
            <a:r>
              <a:rPr lang="en-US" b="0" dirty="0"/>
              <a:t> </a:t>
            </a:r>
            <a:r>
              <a:rPr lang="en-US" b="0" dirty="0" err="1"/>
              <a:t>classe</a:t>
            </a:r>
            <a:r>
              <a:rPr lang="en-US" b="0" dirty="0"/>
              <a:t> </a:t>
            </a:r>
            <a:r>
              <a:rPr lang="en-US" b="0" dirty="0" err="1"/>
              <a:t>sia</a:t>
            </a:r>
            <a:r>
              <a:rPr lang="en-US" b="0" dirty="0"/>
              <a:t> 1 (</a:t>
            </a:r>
            <a:r>
              <a:rPr lang="en-US" b="0" dirty="0" err="1"/>
              <a:t>positiva</a:t>
            </a:r>
            <a:r>
              <a:rPr lang="en-US" b="0" dirty="0"/>
              <a:t>). Per </a:t>
            </a:r>
            <a:r>
              <a:rPr lang="en-US" b="0" dirty="0" err="1"/>
              <a:t>rispondere</a:t>
            </a:r>
            <a:r>
              <a:rPr lang="en-US" b="0" dirty="0"/>
              <a:t>, </a:t>
            </a:r>
            <a:r>
              <a:rPr lang="en-US" b="0" dirty="0" err="1"/>
              <a:t>usiamo</a:t>
            </a:r>
            <a:r>
              <a:rPr lang="en-US" b="0" dirty="0"/>
              <a:t> la </a:t>
            </a:r>
            <a:r>
              <a:rPr lang="en-US" b="0" dirty="0" err="1"/>
              <a:t>funzione</a:t>
            </a:r>
            <a:r>
              <a:rPr lang="en-US" b="0" dirty="0"/>
              <a:t> </a:t>
            </a:r>
            <a:r>
              <a:rPr lang="en-US" b="0" dirty="0" err="1"/>
              <a:t>logistica</a:t>
            </a:r>
            <a:r>
              <a:rPr lang="en-US" b="0" dirty="0"/>
              <a:t> </a:t>
            </a:r>
            <a:r>
              <a:rPr lang="en-US" b="0" dirty="0" err="1"/>
              <a:t>riportata</a:t>
            </a:r>
            <a:r>
              <a:rPr lang="en-US" b="0" dirty="0"/>
              <a:t>. </a:t>
            </a:r>
          </a:p>
          <a:p>
            <a:endParaRPr lang="en-US" b="0" dirty="0"/>
          </a:p>
          <a:p>
            <a:r>
              <a:rPr lang="en-US" b="0" dirty="0"/>
              <a:t>Come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vede</a:t>
            </a:r>
            <a:r>
              <a:rPr lang="en-US" b="0" dirty="0"/>
              <a:t>, </a:t>
            </a:r>
            <a:r>
              <a:rPr lang="en-US" b="0" dirty="0" err="1"/>
              <a:t>questo</a:t>
            </a:r>
            <a:r>
              <a:rPr lang="en-US" b="0" dirty="0"/>
              <a:t> </a:t>
            </a:r>
            <a:r>
              <a:rPr lang="en-US" b="0" dirty="0" err="1"/>
              <a:t>significa</a:t>
            </a:r>
            <a:r>
              <a:rPr lang="en-US" b="0" dirty="0"/>
              <a:t> </a:t>
            </a:r>
            <a:r>
              <a:rPr lang="en-US" b="0" dirty="0" err="1"/>
              <a:t>mappare</a:t>
            </a:r>
            <a:r>
              <a:rPr lang="en-US" b="0" dirty="0"/>
              <a:t> </a:t>
            </a:r>
            <a:r>
              <a:rPr lang="en-US" b="1" dirty="0"/>
              <a:t>x </a:t>
            </a:r>
            <a:r>
              <a:rPr lang="en-US" b="0" dirty="0" err="1"/>
              <a:t>linearmente</a:t>
            </a:r>
            <a:r>
              <a:rPr lang="en-US" b="0" dirty="0"/>
              <a:t> in z=</a:t>
            </a:r>
            <a:r>
              <a:rPr lang="en-US" b="0" dirty="0" err="1"/>
              <a:t>wx+b</a:t>
            </a:r>
            <a:r>
              <a:rPr lang="en-US" b="0" dirty="0"/>
              <a:t> dove </a:t>
            </a:r>
            <a:r>
              <a:rPr lang="en-US" b="1" dirty="0"/>
              <a:t>w </a:t>
            </a:r>
            <a:r>
              <a:rPr lang="en-US" b="0" dirty="0"/>
              <a:t>è il </a:t>
            </a:r>
            <a:r>
              <a:rPr lang="en-US" b="0" dirty="0" err="1"/>
              <a:t>vettore</a:t>
            </a:r>
            <a:r>
              <a:rPr lang="en-US" b="0" dirty="0"/>
              <a:t> </a:t>
            </a:r>
            <a:r>
              <a:rPr lang="en-US" b="0" dirty="0" err="1"/>
              <a:t>dei</a:t>
            </a:r>
            <a:r>
              <a:rPr lang="en-US" b="0" dirty="0"/>
              <a:t> </a:t>
            </a:r>
            <a:r>
              <a:rPr lang="en-US" b="0" dirty="0" err="1"/>
              <a:t>pesi</a:t>
            </a:r>
            <a:r>
              <a:rPr lang="en-US" b="0" dirty="0"/>
              <a:t> e </a:t>
            </a:r>
            <a:r>
              <a:rPr lang="en-US" b="1" dirty="0"/>
              <a:t>b </a:t>
            </a:r>
            <a:r>
              <a:rPr lang="en-US" b="0" dirty="0"/>
              <a:t>è un </a:t>
            </a:r>
            <a:r>
              <a:rPr lang="en-US" b="0" dirty="0" err="1"/>
              <a:t>termine</a:t>
            </a:r>
            <a:r>
              <a:rPr lang="en-US" b="0" dirty="0"/>
              <a:t> di bias. </a:t>
            </a:r>
            <a:r>
              <a:rPr lang="en-US" b="1" dirty="0"/>
              <a:t>Z</a:t>
            </a:r>
            <a:r>
              <a:rPr lang="en-US" b="0" dirty="0"/>
              <a:t> </a:t>
            </a:r>
            <a:r>
              <a:rPr lang="en-US" b="0" dirty="0" err="1"/>
              <a:t>viene</a:t>
            </a:r>
            <a:r>
              <a:rPr lang="en-US" b="0" dirty="0"/>
              <a:t> </a:t>
            </a:r>
            <a:r>
              <a:rPr lang="en-US" b="0" dirty="0" err="1"/>
              <a:t>chiamato</a:t>
            </a:r>
            <a:r>
              <a:rPr lang="en-US" b="0" dirty="0"/>
              <a:t> logit e in </a:t>
            </a:r>
            <a:r>
              <a:rPr lang="en-US" b="0" dirty="0" err="1"/>
              <a:t>funzione</a:t>
            </a:r>
            <a:r>
              <a:rPr lang="en-US" b="0" dirty="0"/>
              <a:t> del </a:t>
            </a:r>
            <a:r>
              <a:rPr lang="en-US" b="0" dirty="0" err="1"/>
              <a:t>suo</a:t>
            </a:r>
            <a:r>
              <a:rPr lang="en-US" b="0" dirty="0"/>
              <a:t> </a:t>
            </a:r>
            <a:r>
              <a:rPr lang="en-US" b="0" dirty="0" err="1"/>
              <a:t>valore</a:t>
            </a:r>
            <a:r>
              <a:rPr lang="en-US" b="0" dirty="0"/>
              <a:t>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della</a:t>
            </a:r>
            <a:r>
              <a:rPr lang="en-US" b="0" dirty="0"/>
              <a:t> </a:t>
            </a:r>
            <a:r>
              <a:rPr lang="en-US" b="0" dirty="0" err="1"/>
              <a:t>classe</a:t>
            </a:r>
            <a:r>
              <a:rPr lang="en-US" b="0" dirty="0"/>
              <a:t> 1 </a:t>
            </a:r>
            <a:r>
              <a:rPr lang="en-US" b="0" dirty="0" err="1"/>
              <a:t>aumenta</a:t>
            </a:r>
            <a:r>
              <a:rPr lang="en-US" b="0" dirty="0"/>
              <a:t>. La </a:t>
            </a:r>
            <a:r>
              <a:rPr lang="en-US" b="0" dirty="0" err="1"/>
              <a:t>classe</a:t>
            </a:r>
            <a:r>
              <a:rPr lang="en-US" b="0" dirty="0"/>
              <a:t> </a:t>
            </a:r>
            <a:r>
              <a:rPr lang="en-US" b="0" dirty="0" err="1"/>
              <a:t>viene</a:t>
            </a:r>
            <a:r>
              <a:rPr lang="en-US" b="0" dirty="0"/>
              <a:t> </a:t>
            </a:r>
            <a:r>
              <a:rPr lang="en-US" b="0" dirty="0" err="1"/>
              <a:t>assegnata</a:t>
            </a:r>
            <a:r>
              <a:rPr lang="en-US" b="0" dirty="0"/>
              <a:t> </a:t>
            </a:r>
            <a:r>
              <a:rPr lang="en-US" b="0" dirty="0" err="1"/>
              <a:t>mediante</a:t>
            </a:r>
            <a:r>
              <a:rPr lang="en-US" b="0" dirty="0"/>
              <a:t> il </a:t>
            </a:r>
            <a:r>
              <a:rPr lang="en-US" b="0" dirty="0" err="1"/>
              <a:t>confronto</a:t>
            </a:r>
            <a:r>
              <a:rPr lang="en-US" b="0" dirty="0"/>
              <a:t> con la </a:t>
            </a:r>
            <a:r>
              <a:rPr lang="en-US" b="0" dirty="0" err="1"/>
              <a:t>soglia</a:t>
            </a:r>
            <a:r>
              <a:rPr lang="en-US" b="0" dirty="0"/>
              <a:t> 0.5, </a:t>
            </a:r>
            <a:r>
              <a:rPr lang="en-US" b="0" dirty="0" err="1"/>
              <a:t>corrispondente</a:t>
            </a:r>
            <a:r>
              <a:rPr lang="en-US" b="0" dirty="0"/>
              <a:t> al logit </a:t>
            </a:r>
            <a:r>
              <a:rPr lang="en-US" b="0" dirty="0" err="1"/>
              <a:t>nullo</a:t>
            </a:r>
            <a:r>
              <a:rPr lang="en-US" b="0" dirty="0"/>
              <a:t>. </a:t>
            </a:r>
            <a:r>
              <a:rPr lang="en-US" b="0" dirty="0" err="1"/>
              <a:t>Oltre</a:t>
            </a:r>
            <a:r>
              <a:rPr lang="en-US" b="0" dirty="0"/>
              <a:t> tale </a:t>
            </a:r>
            <a:r>
              <a:rPr lang="en-US" b="0" dirty="0" err="1"/>
              <a:t>soglia</a:t>
            </a:r>
            <a:r>
              <a:rPr lang="en-US" b="0" dirty="0"/>
              <a:t>, la </a:t>
            </a:r>
            <a:r>
              <a:rPr lang="en-US" b="0" dirty="0" err="1"/>
              <a:t>classe</a:t>
            </a:r>
            <a:r>
              <a:rPr lang="en-US" b="0" dirty="0"/>
              <a:t> è 1, sotto la </a:t>
            </a:r>
            <a:r>
              <a:rPr lang="en-US" b="0" dirty="0" err="1"/>
              <a:t>classe</a:t>
            </a:r>
            <a:r>
              <a:rPr lang="en-US" b="0" dirty="0"/>
              <a:t> è 0.</a:t>
            </a:r>
          </a:p>
          <a:p>
            <a:endParaRPr lang="en-US" b="0" dirty="0"/>
          </a:p>
          <a:p>
            <a:r>
              <a:rPr lang="en-US" b="0" dirty="0"/>
              <a:t>TAP </a:t>
            </a:r>
            <a:r>
              <a:rPr lang="en-US" b="0" dirty="0" err="1"/>
              <a:t>cosa</a:t>
            </a:r>
            <a:r>
              <a:rPr lang="en-US" b="0" dirty="0"/>
              <a:t> succeed </a:t>
            </a:r>
            <a:r>
              <a:rPr lang="en-US" b="0" dirty="0" err="1"/>
              <a:t>però</a:t>
            </a:r>
            <a:r>
              <a:rPr lang="en-US" b="0" dirty="0"/>
              <a:t> se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considerano</a:t>
            </a:r>
            <a:r>
              <a:rPr lang="en-US" b="0" dirty="0"/>
              <a:t> </a:t>
            </a:r>
            <a:r>
              <a:rPr lang="en-US" b="0" dirty="0" err="1"/>
              <a:t>più</a:t>
            </a:r>
            <a:r>
              <a:rPr lang="en-US" b="0" dirty="0"/>
              <a:t> </a:t>
            </a:r>
            <a:r>
              <a:rPr lang="en-US" b="0" dirty="0" err="1"/>
              <a:t>classi</a:t>
            </a:r>
            <a:r>
              <a:rPr lang="en-US" b="0" dirty="0"/>
              <a:t>? TAP è </a:t>
            </a:r>
            <a:r>
              <a:rPr lang="en-US" b="0" dirty="0" err="1"/>
              <a:t>necessario</a:t>
            </a:r>
            <a:r>
              <a:rPr lang="en-US" b="0" dirty="0"/>
              <a:t> </a:t>
            </a:r>
            <a:r>
              <a:rPr lang="en-US" b="0" dirty="0" err="1"/>
              <a:t>generalizzare</a:t>
            </a:r>
            <a:r>
              <a:rPr lang="en-US" b="0" dirty="0"/>
              <a:t> la </a:t>
            </a:r>
            <a:r>
              <a:rPr lang="en-US" b="0" dirty="0" err="1"/>
              <a:t>funzione</a:t>
            </a:r>
            <a:r>
              <a:rPr lang="en-US" b="0" dirty="0"/>
              <a:t> </a:t>
            </a:r>
            <a:r>
              <a:rPr lang="en-US" b="0" dirty="0" err="1"/>
              <a:t>logistica</a:t>
            </a:r>
            <a:endParaRPr lang="en-US" b="0" dirty="0"/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0E9360-CE5B-2932-806F-A0B0913EF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78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ADE13-8050-532A-4A20-717FDF922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7A939E-09B0-2960-0BCA-A5BAAD3E4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5CFB79-BB5C-54E3-394D-5AAA062D6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Ecco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in </a:t>
            </a:r>
            <a:r>
              <a:rPr lang="en-US" dirty="0" err="1"/>
              <a:t>aiuto</a:t>
            </a:r>
            <a:r>
              <a:rPr lang="en-US" dirty="0"/>
              <a:t> la </a:t>
            </a:r>
            <a:r>
              <a:rPr lang="en-US" dirty="0" err="1"/>
              <a:t>definizione</a:t>
            </a:r>
            <a:r>
              <a:rPr lang="en-US" dirty="0"/>
              <a:t> di </a:t>
            </a:r>
            <a:r>
              <a:rPr lang="en-US" dirty="0" err="1"/>
              <a:t>funzioe</a:t>
            </a:r>
            <a:r>
              <a:rPr lang="en-US" dirty="0"/>
              <a:t> SoftMax, la quale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quale </a:t>
            </a:r>
            <a:r>
              <a:rPr lang="en-US" dirty="0" err="1"/>
              <a:t>sia</a:t>
            </a:r>
            <a:r>
              <a:rPr lang="en-US" dirty="0"/>
              <a:t> la </a:t>
            </a:r>
            <a:r>
              <a:rPr lang="en-US" dirty="0" err="1"/>
              <a:t>probabilità</a:t>
            </a:r>
            <a:r>
              <a:rPr lang="en-US" dirty="0"/>
              <a:t> di </a:t>
            </a:r>
            <a:r>
              <a:rPr lang="en-US" dirty="0" err="1"/>
              <a:t>appartenere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b="1" dirty="0"/>
              <a:t>c </a:t>
            </a:r>
            <a:r>
              <a:rPr lang="en-US" b="0" dirty="0"/>
              <a:t> </a:t>
            </a:r>
            <a:r>
              <a:rPr lang="en-US" b="0" dirty="0" err="1"/>
              <a:t>dato</a:t>
            </a:r>
            <a:r>
              <a:rPr lang="en-US" b="0" dirty="0"/>
              <a:t> il feature vector </a:t>
            </a:r>
            <a:r>
              <a:rPr lang="en-US" b="1" dirty="0"/>
              <a:t>x </a:t>
            </a:r>
            <a:r>
              <a:rPr lang="en-US" b="0" dirty="0"/>
              <a:t>. In </a:t>
            </a:r>
            <a:r>
              <a:rPr lang="en-US" b="0" dirty="0" err="1"/>
              <a:t>questo</a:t>
            </a:r>
            <a:r>
              <a:rPr lang="en-US" b="0" dirty="0"/>
              <a:t> modo il logit assume il </a:t>
            </a:r>
            <a:r>
              <a:rPr lang="en-US" b="0" dirty="0" err="1"/>
              <a:t>significato</a:t>
            </a:r>
            <a:r>
              <a:rPr lang="en-US" b="0" dirty="0"/>
              <a:t> di logit per </a:t>
            </a:r>
            <a:r>
              <a:rPr lang="en-US" b="0" dirty="0" err="1"/>
              <a:t>classe</a:t>
            </a:r>
            <a:r>
              <a:rPr lang="en-US" b="0" dirty="0"/>
              <a:t>, e il </a:t>
            </a:r>
            <a:r>
              <a:rPr lang="en-US" b="0" dirty="0" err="1"/>
              <a:t>suo</a:t>
            </a:r>
            <a:r>
              <a:rPr lang="en-US" b="0" dirty="0"/>
              <a:t> </a:t>
            </a:r>
            <a:r>
              <a:rPr lang="en-US" b="0" dirty="0" err="1"/>
              <a:t>valore</a:t>
            </a:r>
            <a:r>
              <a:rPr lang="en-US" b="0" dirty="0"/>
              <a:t> influenza la </a:t>
            </a:r>
            <a:r>
              <a:rPr lang="en-US" b="0" dirty="0" err="1"/>
              <a:t>probabilità</a:t>
            </a:r>
            <a:r>
              <a:rPr lang="en-US" b="0" dirty="0"/>
              <a:t> di </a:t>
            </a:r>
            <a:r>
              <a:rPr lang="en-US" b="0" dirty="0" err="1"/>
              <a:t>appartenere</a:t>
            </a:r>
            <a:r>
              <a:rPr lang="en-US" b="0" dirty="0"/>
              <a:t> </a:t>
            </a:r>
            <a:r>
              <a:rPr lang="en-US" b="0" dirty="0" err="1"/>
              <a:t>alla</a:t>
            </a:r>
            <a:r>
              <a:rPr lang="en-US" b="0" dirty="0"/>
              <a:t> data </a:t>
            </a:r>
            <a:r>
              <a:rPr lang="en-US" b="0" dirty="0" err="1"/>
              <a:t>classe</a:t>
            </a:r>
            <a:r>
              <a:rPr lang="en-US" b="0" dirty="0"/>
              <a:t>. Le </a:t>
            </a:r>
            <a:r>
              <a:rPr lang="en-US" b="0" dirty="0" err="1"/>
              <a:t>classi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</a:t>
            </a:r>
            <a:r>
              <a:rPr lang="en-US" b="0" dirty="0" err="1"/>
              <a:t>quindi</a:t>
            </a:r>
            <a:r>
              <a:rPr lang="en-US" b="0" dirty="0"/>
              <a:t> </a:t>
            </a:r>
            <a:r>
              <a:rPr lang="en-US" b="0" dirty="0" err="1"/>
              <a:t>normalizzare</a:t>
            </a:r>
            <a:r>
              <a:rPr lang="en-US" b="0" dirty="0"/>
              <a:t> in modo da dare somma 1 e la </a:t>
            </a:r>
            <a:r>
              <a:rPr lang="en-US" b="0" dirty="0" err="1"/>
              <a:t>classe</a:t>
            </a:r>
            <a:r>
              <a:rPr lang="en-US" b="0" dirty="0"/>
              <a:t> con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più</a:t>
            </a:r>
            <a:r>
              <a:rPr lang="en-US" b="0" dirty="0"/>
              <a:t> </a:t>
            </a:r>
            <a:r>
              <a:rPr lang="en-US" b="0" dirty="0" err="1"/>
              <a:t>alta</a:t>
            </a:r>
            <a:r>
              <a:rPr lang="en-US" b="0" dirty="0"/>
              <a:t> </a:t>
            </a:r>
            <a:r>
              <a:rPr lang="en-US" b="0" dirty="0" err="1"/>
              <a:t>sarà</a:t>
            </a:r>
            <a:r>
              <a:rPr lang="en-US" b="0" dirty="0"/>
              <a:t> </a:t>
            </a:r>
            <a:r>
              <a:rPr lang="en-US" b="0" dirty="0" err="1"/>
              <a:t>quella</a:t>
            </a:r>
            <a:r>
              <a:rPr lang="en-US" b="0" dirty="0"/>
              <a:t> </a:t>
            </a:r>
            <a:r>
              <a:rPr lang="en-US" b="0" dirty="0" err="1"/>
              <a:t>predetta</a:t>
            </a:r>
            <a:r>
              <a:rPr lang="en-US" b="0" dirty="0"/>
              <a:t>.</a:t>
            </a:r>
          </a:p>
          <a:p>
            <a:pPr algn="just"/>
            <a:endParaRPr lang="en-US" b="0" dirty="0"/>
          </a:p>
          <a:p>
            <a:pPr algn="just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924718-765F-41F9-3CA1-87921C161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6223-1074-37C9-5ACC-82A5ECE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88FE30-CF6D-9C10-1041-17B77C9CD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843B22-B85B-B751-772F-831863F3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riportato</a:t>
            </a:r>
            <a:r>
              <a:rPr lang="en-US" dirty="0"/>
              <a:t>, è </a:t>
            </a:r>
            <a:r>
              <a:rPr lang="en-US" dirty="0" err="1"/>
              <a:t>noto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r>
              <a:rPr lang="en-US" dirty="0"/>
              <a:t> è il </a:t>
            </a:r>
            <a:r>
              <a:rPr lang="en-US" dirty="0" err="1"/>
              <a:t>trattamento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per </a:t>
            </a:r>
            <a:r>
              <a:rPr lang="en-US" dirty="0" err="1"/>
              <a:t>l’AVNRT</a:t>
            </a:r>
            <a:r>
              <a:rPr lang="en-US" dirty="0"/>
              <a:t>, e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richiede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esperienza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chirurgo</a:t>
            </a:r>
            <a:r>
              <a:rPr lang="en-US" dirty="0"/>
              <a:t> per </a:t>
            </a:r>
            <a:r>
              <a:rPr lang="en-US" dirty="0" err="1"/>
              <a:t>riconoscere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 e </a:t>
            </a:r>
            <a:r>
              <a:rPr lang="en-US" dirty="0" err="1"/>
              <a:t>decidere</a:t>
            </a:r>
            <a:r>
              <a:rPr lang="en-US" dirty="0"/>
              <a:t> dove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l’ablazione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421210-E77A-50E1-7328-8AC88CE8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81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5561F-E163-380E-9232-550206A5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E0C88B-243F-64DF-A4DA-2ED0CF60D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05C6BB-5773-A58A-137F-966AA29A7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svantaggi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DD21B8-CFA8-B8C8-CBB6-8842EB572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74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BED73-8D17-91A6-6407-A021C27FA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4FC020-6A14-C8CD-FB71-EADDFB49F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02B07F-B3A0-12F3-D158-1F1FD505C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capire</a:t>
            </a:r>
            <a:r>
              <a:rPr lang="en-US" dirty="0"/>
              <a:t> 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SVM </a:t>
            </a:r>
            <a:r>
              <a:rPr lang="en-US" dirty="0" err="1"/>
              <a:t>cominciamo</a:t>
            </a:r>
            <a:r>
              <a:rPr lang="en-US" dirty="0"/>
              <a:t> da un </a:t>
            </a:r>
            <a:r>
              <a:rPr lang="en-US" dirty="0" err="1"/>
              <a:t>caso</a:t>
            </a:r>
            <a:r>
              <a:rPr lang="en-US" dirty="0"/>
              <a:t> semplice </a:t>
            </a:r>
            <a:r>
              <a:rPr lang="en-US" dirty="0" err="1"/>
              <a:t>binario</a:t>
            </a:r>
            <a:r>
              <a:rPr lang="en-US" dirty="0"/>
              <a:t>. Lo </a:t>
            </a:r>
            <a:r>
              <a:rPr lang="en-US" dirty="0" err="1"/>
              <a:t>scopo</a:t>
            </a:r>
            <a:r>
              <a:rPr lang="en-US" dirty="0"/>
              <a:t> è </a:t>
            </a:r>
            <a:r>
              <a:rPr lang="en-US" dirty="0" err="1"/>
              <a:t>determinare</a:t>
            </a:r>
            <a:r>
              <a:rPr lang="en-US" dirty="0"/>
              <a:t> il </a:t>
            </a:r>
            <a:r>
              <a:rPr lang="en-US" dirty="0" err="1"/>
              <a:t>miglior</a:t>
            </a:r>
            <a:r>
              <a:rPr lang="en-US" dirty="0"/>
              <a:t> (</a:t>
            </a:r>
            <a:r>
              <a:rPr lang="en-US" dirty="0" err="1"/>
              <a:t>iper</a:t>
            </a:r>
            <a:r>
              <a:rPr lang="en-US" dirty="0"/>
              <a:t>) piano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separa</a:t>
            </a:r>
            <a:r>
              <a:rPr lang="en-US" dirty="0"/>
              <a:t> le due </a:t>
            </a:r>
            <a:r>
              <a:rPr lang="en-US" dirty="0" err="1"/>
              <a:t>classi</a:t>
            </a:r>
            <a:r>
              <a:rPr lang="en-US" dirty="0"/>
              <a:t>. Tale piano è il Migliore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misura</a:t>
            </a:r>
            <a:r>
              <a:rPr lang="en-US" dirty="0"/>
              <a:t> in cui </a:t>
            </a:r>
            <a:r>
              <a:rPr lang="en-US" dirty="0" err="1"/>
              <a:t>si</a:t>
            </a:r>
            <a:r>
              <a:rPr lang="en-US" dirty="0"/>
              <a:t> pone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distanza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margini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, </a:t>
            </a:r>
            <a:r>
              <a:rPr lang="en-US" dirty="0" err="1"/>
              <a:t>definiti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feature vectors </a:t>
            </a:r>
            <a:r>
              <a:rPr lang="en-US" dirty="0" err="1"/>
              <a:t>stanti</a:t>
            </a:r>
            <a:r>
              <a:rPr lang="en-US" dirty="0"/>
              <a:t> sui </a:t>
            </a:r>
            <a:r>
              <a:rPr lang="en-US" dirty="0" err="1"/>
              <a:t>bordi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distribuzione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. </a:t>
            </a:r>
            <a:r>
              <a:rPr lang="en-US" dirty="0" err="1"/>
              <a:t>L’immagine</a:t>
            </a:r>
            <a:r>
              <a:rPr lang="en-US" dirty="0"/>
              <a:t> </a:t>
            </a:r>
            <a:r>
              <a:rPr lang="en-US" dirty="0" err="1"/>
              <a:t>aiuta</a:t>
            </a:r>
            <a:r>
              <a:rPr lang="en-US" dirty="0"/>
              <a:t> a </a:t>
            </a:r>
            <a:r>
              <a:rPr lang="en-US" dirty="0" err="1"/>
              <a:t>comprendere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in </a:t>
            </a:r>
            <a:r>
              <a:rPr lang="en-US" dirty="0" err="1"/>
              <a:t>gioco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Ora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bisogna</a:t>
            </a:r>
            <a:r>
              <a:rPr lang="en-US" dirty="0"/>
              <a:t> </a:t>
            </a:r>
            <a:r>
              <a:rPr lang="en-US" dirty="0" err="1"/>
              <a:t>precisare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assumendo</a:t>
            </a:r>
            <a:r>
              <a:rPr lang="en-US" dirty="0"/>
              <a:t> </a:t>
            </a:r>
            <a:r>
              <a:rPr lang="en-US" dirty="0" err="1"/>
              <a:t>implicitamente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linearmente</a:t>
            </a:r>
            <a:r>
              <a:rPr lang="en-US" dirty="0"/>
              <a:t> </a:t>
            </a:r>
            <a:r>
              <a:rPr lang="en-US" dirty="0" err="1"/>
              <a:t>separabili</a:t>
            </a:r>
            <a:r>
              <a:rPr lang="en-US" dirty="0"/>
              <a:t>, o </a:t>
            </a:r>
            <a:r>
              <a:rPr lang="en-US" dirty="0" err="1"/>
              <a:t>almeno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superficie</a:t>
            </a:r>
            <a:r>
              <a:rPr lang="en-US" dirty="0"/>
              <a:t> di </a:t>
            </a:r>
            <a:r>
              <a:rPr lang="en-US" dirty="0" err="1"/>
              <a:t>seprazione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 </a:t>
            </a:r>
            <a:r>
              <a:rPr lang="en-US" dirty="0" err="1"/>
              <a:t>iperpiano</a:t>
            </a:r>
            <a:r>
              <a:rPr lang="en-US" dirty="0"/>
              <a:t>. </a:t>
            </a:r>
            <a:r>
              <a:rPr lang="en-US" dirty="0" err="1"/>
              <a:t>Inoltre</a:t>
            </a:r>
            <a:r>
              <a:rPr lang="en-US" dirty="0"/>
              <a:t>,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definzioni</a:t>
            </a:r>
            <a:r>
              <a:rPr lang="en-US" dirty="0"/>
              <a:t> </a:t>
            </a:r>
            <a:r>
              <a:rPr lang="en-US" dirty="0" err="1"/>
              <a:t>dae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valide</a:t>
            </a:r>
            <a:r>
              <a:rPr lang="en-US" dirty="0"/>
              <a:t> solo per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binaria</a:t>
            </a:r>
            <a:r>
              <a:rPr lang="en-US" dirty="0"/>
              <a:t>. Cosa </a:t>
            </a:r>
            <a:r>
              <a:rPr lang="en-US" dirty="0" err="1"/>
              <a:t>succede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ipotesi</a:t>
            </a:r>
            <a:r>
              <a:rPr lang="en-US" dirty="0"/>
              <a:t> </a:t>
            </a:r>
            <a:r>
              <a:rPr lang="en-US" dirty="0" err="1"/>
              <a:t>cadono</a:t>
            </a:r>
            <a:r>
              <a:rPr lang="en-US" dirty="0"/>
              <a:t>? La forza </a:t>
            </a:r>
            <a:r>
              <a:rPr lang="en-US" dirty="0" err="1"/>
              <a:t>delle</a:t>
            </a:r>
            <a:r>
              <a:rPr lang="en-US" dirty="0"/>
              <a:t> SVM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superare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prolemi</a:t>
            </a:r>
            <a:r>
              <a:rPr lang="en-US" dirty="0"/>
              <a:t> con il kernel trick e con le </a:t>
            </a:r>
            <a:r>
              <a:rPr lang="en-US" dirty="0" err="1"/>
              <a:t>strategie</a:t>
            </a:r>
            <a:r>
              <a:rPr lang="en-US" dirty="0"/>
              <a:t>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multiclasse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E36105-A554-C0D4-B023-52EF9FEED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55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E7BE-E419-2844-4E13-CFAF147B0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CAF32C-77D0-E13A-6E5C-80FE804BB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69F2CB8-3537-7D5E-19AA-D58CA082E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kernel trick è </a:t>
            </a:r>
            <a:r>
              <a:rPr lang="en-US" dirty="0" err="1"/>
              <a:t>mostrato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sinistra. Come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, </a:t>
            </a:r>
            <a:r>
              <a:rPr lang="en-US" dirty="0" err="1"/>
              <a:t>l’effetto</a:t>
            </a:r>
            <a:r>
              <a:rPr lang="en-US" dirty="0"/>
              <a:t> di </a:t>
            </a:r>
            <a:r>
              <a:rPr lang="en-US" dirty="0" err="1"/>
              <a:t>utilizzare</a:t>
            </a:r>
            <a:r>
              <a:rPr lang="en-US" dirty="0"/>
              <a:t> un kernel,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di </a:t>
            </a:r>
            <a:r>
              <a:rPr lang="en-US" dirty="0" err="1"/>
              <a:t>mappaggio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feature vectors,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mapparli</a:t>
            </a:r>
            <a:r>
              <a:rPr lang="en-US" dirty="0"/>
              <a:t> in uno </a:t>
            </a:r>
            <a:r>
              <a:rPr lang="en-US" dirty="0" err="1"/>
              <a:t>spazio</a:t>
            </a:r>
            <a:r>
              <a:rPr lang="en-US" dirty="0"/>
              <a:t> 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dimensionalità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quale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risultano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linearmente</a:t>
            </a:r>
            <a:r>
              <a:rPr lang="en-US" dirty="0"/>
              <a:t> </a:t>
            </a:r>
            <a:r>
              <a:rPr lang="en-US" dirty="0" err="1"/>
              <a:t>seprabili</a:t>
            </a:r>
            <a:r>
              <a:rPr lang="en-US" dirty="0"/>
              <a:t>,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applicare</a:t>
            </a:r>
            <a:r>
              <a:rPr lang="en-US" dirty="0"/>
              <a:t> la Teoria </a:t>
            </a:r>
            <a:r>
              <a:rPr lang="en-US" dirty="0" err="1"/>
              <a:t>introdotta</a:t>
            </a:r>
            <a:r>
              <a:rPr lang="en-US" dirty="0"/>
              <a:t>.</a:t>
            </a:r>
          </a:p>
          <a:p>
            <a:r>
              <a:rPr lang="en-US" dirty="0"/>
              <a:t>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tipologie</a:t>
            </a:r>
            <a:r>
              <a:rPr lang="en-US" dirty="0"/>
              <a:t> di Kernel, </a:t>
            </a:r>
            <a:r>
              <a:rPr lang="en-US" dirty="0" err="1"/>
              <a:t>tra</a:t>
            </a:r>
            <a:r>
              <a:rPr lang="en-US" dirty="0"/>
              <a:t> I </a:t>
            </a:r>
            <a:r>
              <a:rPr lang="en-US" dirty="0" err="1"/>
              <a:t>quali</a:t>
            </a:r>
            <a:r>
              <a:rPr lang="en-US" dirty="0"/>
              <a:t> il </a:t>
            </a:r>
            <a:r>
              <a:rPr lang="en-US" dirty="0" err="1"/>
              <a:t>lineare</a:t>
            </a:r>
            <a:r>
              <a:rPr lang="en-US" dirty="0"/>
              <a:t>, il </a:t>
            </a:r>
            <a:r>
              <a:rPr lang="en-US" dirty="0" err="1"/>
              <a:t>polinomiale</a:t>
            </a:r>
            <a:r>
              <a:rPr lang="en-US" dirty="0"/>
              <a:t> e il </a:t>
            </a:r>
            <a:r>
              <a:rPr lang="en-US" dirty="0" err="1"/>
              <a:t>gaussiano</a:t>
            </a:r>
            <a:r>
              <a:rPr lang="en-US" dirty="0"/>
              <a:t>, </a:t>
            </a:r>
            <a:r>
              <a:rPr lang="en-US" dirty="0" err="1"/>
              <a:t>usato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Progetto. </a:t>
            </a:r>
          </a:p>
          <a:p>
            <a:endParaRPr lang="en-US" dirty="0"/>
          </a:p>
          <a:p>
            <a:r>
              <a:rPr lang="en-US" dirty="0"/>
              <a:t>A Destra </a:t>
            </a:r>
            <a:r>
              <a:rPr lang="en-US" dirty="0" err="1"/>
              <a:t>invece</a:t>
            </a:r>
            <a:r>
              <a:rPr lang="en-US" dirty="0"/>
              <a:t> il le </a:t>
            </a:r>
            <a:r>
              <a:rPr lang="en-US" dirty="0" err="1"/>
              <a:t>strategie</a:t>
            </a:r>
            <a:r>
              <a:rPr lang="en-US" dirty="0"/>
              <a:t> </a:t>
            </a:r>
            <a:r>
              <a:rPr lang="en-US" dirty="0" err="1"/>
              <a:t>multiclasse</a:t>
            </a:r>
            <a:r>
              <a:rPr lang="en-US" dirty="0"/>
              <a:t>. E’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il “</a:t>
            </a:r>
            <a:r>
              <a:rPr lang="en-US" dirty="0" err="1"/>
              <a:t>modello</a:t>
            </a:r>
            <a:r>
              <a:rPr lang="en-US" dirty="0"/>
              <a:t>”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usiamo</a:t>
            </a:r>
            <a:r>
              <a:rPr lang="en-US" dirty="0"/>
              <a:t> per </a:t>
            </a:r>
            <a:r>
              <a:rPr lang="en-US" dirty="0" err="1"/>
              <a:t>predire</a:t>
            </a:r>
            <a:r>
              <a:rPr lang="en-US" dirty="0"/>
              <a:t> è la </a:t>
            </a:r>
            <a:r>
              <a:rPr lang="en-US" dirty="0" err="1"/>
              <a:t>combinazione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predizione</a:t>
            </a:r>
            <a:r>
              <a:rPr lang="en-US" dirty="0"/>
              <a:t> di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qualunque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la </a:t>
            </a:r>
            <a:r>
              <a:rPr lang="en-US" dirty="0" err="1"/>
              <a:t>strategia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 prima è la 1vsAll: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addestrano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classificatori</a:t>
            </a:r>
            <a:r>
              <a:rPr lang="en-US" dirty="0"/>
              <a:t> in </a:t>
            </a:r>
            <a:r>
              <a:rPr lang="en-US" dirty="0" err="1"/>
              <a:t>numero</a:t>
            </a:r>
            <a:r>
              <a:rPr lang="en-US" dirty="0"/>
              <a:t> </a:t>
            </a:r>
            <a:r>
              <a:rPr lang="en-US" dirty="0" err="1"/>
              <a:t>uguale</a:t>
            </a:r>
            <a:r>
              <a:rPr lang="en-US" dirty="0"/>
              <a:t> al </a:t>
            </a:r>
            <a:r>
              <a:rPr lang="en-US" dirty="0" err="1"/>
              <a:t>numero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dove a </a:t>
            </a:r>
            <a:r>
              <a:rPr lang="en-US" dirty="0" err="1"/>
              <a:t>turno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funge</a:t>
            </a:r>
            <a:r>
              <a:rPr lang="en-US" dirty="0"/>
              <a:t> da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positiva</a:t>
            </a:r>
            <a:r>
              <a:rPr lang="en-US" dirty="0"/>
              <a:t> e </a:t>
            </a:r>
            <a:r>
              <a:rPr lang="en-US" dirty="0" err="1"/>
              <a:t>l’insieme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alter da negative.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predetta</a:t>
            </a:r>
            <a:r>
              <a:rPr lang="en-US" dirty="0"/>
              <a:t> è </a:t>
            </a:r>
            <a:r>
              <a:rPr lang="en-US" dirty="0" err="1"/>
              <a:t>quella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per la data </a:t>
            </a:r>
            <a:r>
              <a:rPr lang="en-US" dirty="0" err="1"/>
              <a:t>classe</a:t>
            </a:r>
            <a:r>
              <a:rPr lang="en-US" dirty="0"/>
              <a:t>, </a:t>
            </a:r>
            <a:r>
              <a:rPr lang="en-US" dirty="0" err="1"/>
              <a:t>presenta</a:t>
            </a:r>
            <a:r>
              <a:rPr lang="en-US" dirty="0"/>
              <a:t> la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distanza</a:t>
            </a:r>
            <a:r>
              <a:rPr lang="en-US" dirty="0"/>
              <a:t> dal </a:t>
            </a:r>
            <a:r>
              <a:rPr lang="en-US" dirty="0" err="1"/>
              <a:t>margine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seconda</a:t>
            </a:r>
            <a:r>
              <a:rPr lang="en-US" dirty="0"/>
              <a:t> è 1sv1: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addestrano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classificatori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coppia</a:t>
            </a:r>
            <a:r>
              <a:rPr lang="en-US" dirty="0"/>
              <a:t> di </a:t>
            </a:r>
            <a:r>
              <a:rPr lang="en-US" dirty="0" err="1"/>
              <a:t>classi</a:t>
            </a:r>
            <a:r>
              <a:rPr lang="en-US" dirty="0"/>
              <a:t> 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esegue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votazione</a:t>
            </a:r>
            <a:r>
              <a:rPr lang="en-US" dirty="0"/>
              <a:t>, ad </a:t>
            </a:r>
            <a:r>
              <a:rPr lang="en-US" dirty="0" err="1"/>
              <a:t>esempio</a:t>
            </a:r>
            <a:r>
              <a:rPr lang="en-US" dirty="0"/>
              <a:t>, a </a:t>
            </a:r>
            <a:r>
              <a:rPr lang="en-US" dirty="0" err="1"/>
              <a:t>maggioranza</a:t>
            </a:r>
            <a:r>
              <a:rPr lang="en-US" dirty="0"/>
              <a:t>.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votata</a:t>
            </a:r>
            <a:r>
              <a:rPr lang="en-US" dirty="0"/>
              <a:t> </a:t>
            </a:r>
            <a:r>
              <a:rPr lang="en-US" dirty="0" err="1"/>
              <a:t>sarà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</a:t>
            </a:r>
            <a:r>
              <a:rPr lang="en-US" dirty="0" err="1"/>
              <a:t>predetta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E1083C-08AE-F476-4AE5-552612DBC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76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8785E-53EC-67C0-52CB-D4B1C0624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0C37BB-A4E9-D714-91E5-F43E12AC0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B5908E-9CA1-793C-7E87-AF93102CC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Breve 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svantaggi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3BF3D-C1E9-6646-77A4-61F21FB47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44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valutata</a:t>
            </a:r>
            <a:r>
              <a:rPr lang="en-US" dirty="0"/>
              <a:t> la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qui </a:t>
            </a:r>
            <a:r>
              <a:rPr lang="en-US" dirty="0" err="1"/>
              <a:t>visualizzata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matrice</a:t>
            </a:r>
            <a:r>
              <a:rPr lang="en-US" dirty="0"/>
              <a:t> di </a:t>
            </a:r>
            <a:r>
              <a:rPr lang="en-US" b="0" dirty="0" err="1"/>
              <a:t>correlazione</a:t>
            </a:r>
            <a:r>
              <a:rPr lang="en-US" b="0" dirty="0"/>
              <a:t>. A </a:t>
            </a:r>
            <a:r>
              <a:rPr lang="en-US" b="0" dirty="0" err="1"/>
              <a:t>seguito</a:t>
            </a:r>
            <a:r>
              <a:rPr lang="en-US" b="0" dirty="0"/>
              <a:t> di </a:t>
            </a:r>
            <a:r>
              <a:rPr lang="en-US" b="0" dirty="0" err="1"/>
              <a:t>questa</a:t>
            </a:r>
            <a:r>
              <a:rPr lang="en-US" b="0" dirty="0"/>
              <a:t> </a:t>
            </a:r>
            <a:r>
              <a:rPr lang="en-US" b="0" dirty="0" err="1"/>
              <a:t>analisi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state </a:t>
            </a:r>
            <a:r>
              <a:rPr lang="en-US" b="0" dirty="0" err="1"/>
              <a:t>mantenute</a:t>
            </a:r>
            <a:r>
              <a:rPr lang="en-US" b="0" dirty="0"/>
              <a:t> 56 features </a:t>
            </a:r>
            <a:r>
              <a:rPr lang="en-US" b="0" dirty="0" err="1"/>
              <a:t>delle</a:t>
            </a:r>
            <a:r>
              <a:rPr lang="en-US" b="0" dirty="0"/>
              <a:t> 87 </a:t>
            </a:r>
            <a:r>
              <a:rPr lang="en-US" b="0" dirty="0" err="1"/>
              <a:t>originarie</a:t>
            </a:r>
            <a:r>
              <a:rPr lang="en-US" b="0" dirty="0"/>
              <a:t>.</a:t>
            </a:r>
          </a:p>
          <a:p>
            <a:endParaRPr lang="en-US" b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0F2F-7AD4-B2CD-C56B-3B6C6170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74A1-F67C-10A5-7B6A-A81A2C3A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30856-9931-5899-49CE-FD34DF5A6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L’obiettivo</a:t>
            </a:r>
            <a:r>
              <a:rPr lang="en-US" dirty="0"/>
              <a:t> Progetto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classificatore</a:t>
            </a:r>
            <a:r>
              <a:rPr lang="en-US" dirty="0"/>
              <a:t>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identiicare</a:t>
            </a:r>
            <a:r>
              <a:rPr lang="en-US" dirty="0"/>
              <a:t>…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76D941-C28C-5787-209E-C2ED0601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1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793E-2BBE-D8C1-C6C0-9074FE92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A7CBC5-6FFC-20DE-0594-35B6E715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3C81A9-9956-11E2-8A54-EE2CCA475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Progetto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articola</a:t>
            </a:r>
            <a:r>
              <a:rPr lang="en-US" dirty="0"/>
              <a:t> in 4 </a:t>
            </a:r>
            <a:r>
              <a:rPr lang="en-US" dirty="0" err="1"/>
              <a:t>fasi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Analisi</a:t>
            </a:r>
            <a:r>
              <a:rPr lang="en-US" dirty="0"/>
              <a:t> e </a:t>
            </a:r>
            <a:r>
              <a:rPr lang="en-US" dirty="0" err="1"/>
              <a:t>preparazione</a:t>
            </a:r>
            <a:r>
              <a:rPr lang="en-US" dirty="0"/>
              <a:t> del dataset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Estrazione</a:t>
            </a:r>
            <a:r>
              <a:rPr lang="en-US" dirty="0"/>
              <a:t> di features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Ed </a:t>
            </a:r>
            <a:r>
              <a:rPr lang="en-US" dirty="0" err="1"/>
              <a:t>infine</a:t>
            </a:r>
            <a:r>
              <a:rPr lang="en-US" dirty="0"/>
              <a:t>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performance di </a:t>
            </a:r>
            <a:r>
              <a:rPr lang="en-US" dirty="0" err="1"/>
              <a:t>classificazione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827B3-2A8F-D216-4417-435C2B86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2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dataset </a:t>
            </a:r>
            <a:r>
              <a:rPr lang="en-US" dirty="0" err="1"/>
              <a:t>orginario</a:t>
            </a:r>
            <a:r>
              <a:rPr lang="en-US" dirty="0"/>
              <a:t> </a:t>
            </a:r>
            <a:r>
              <a:rPr lang="en-US" dirty="0" err="1"/>
              <a:t>comprendeva</a:t>
            </a:r>
            <a:r>
              <a:rPr lang="en-US" dirty="0"/>
              <a:t> 12 </a:t>
            </a:r>
            <a:r>
              <a:rPr lang="en-US" dirty="0" err="1"/>
              <a:t>soggetti</a:t>
            </a:r>
            <a:r>
              <a:rPr lang="en-US" dirty="0"/>
              <a:t>. Le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ripulite</a:t>
            </a:r>
            <a:r>
              <a:rPr lang="en-US" dirty="0"/>
              <a:t> da duplicate ed </a:t>
            </a:r>
            <a:r>
              <a:rPr lang="en-US" dirty="0" err="1"/>
              <a:t>esempi</a:t>
            </a:r>
            <a:r>
              <a:rPr lang="en-US" dirty="0"/>
              <a:t> </a:t>
            </a:r>
            <a:r>
              <a:rPr lang="en-US" dirty="0" err="1"/>
              <a:t>rumorosi</a:t>
            </a:r>
            <a:r>
              <a:rPr lang="en-US" dirty="0"/>
              <a:t> e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proseguito</a:t>
            </a:r>
            <a:r>
              <a:rPr lang="en-US" dirty="0"/>
              <a:t> </a:t>
            </a:r>
            <a:r>
              <a:rPr lang="en-US" dirty="0" err="1"/>
              <a:t>allineandole</a:t>
            </a:r>
            <a:r>
              <a:rPr lang="en-US" dirty="0"/>
              <a:t>. In </a:t>
            </a:r>
            <a:r>
              <a:rPr lang="en-US" dirty="0" err="1"/>
              <a:t>definitiva</a:t>
            </a:r>
            <a:r>
              <a:rPr lang="en-US" dirty="0"/>
              <a:t>, il dataset era </a:t>
            </a:r>
            <a:r>
              <a:rPr lang="en-US" dirty="0" err="1"/>
              <a:t>sbilanciato</a:t>
            </a:r>
            <a:r>
              <a:rPr lang="en-US" dirty="0"/>
              <a:t> rispetto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indifferente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85F0-FB6C-B57B-569C-6EDE3C3F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FB2770-0983-F382-F081-B5E765520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115D1ED-662E-ABBB-5D28-41470CFD5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Dopo aver </a:t>
            </a:r>
            <a:r>
              <a:rPr lang="en-US" dirty="0" err="1"/>
              <a:t>valutato</a:t>
            </a:r>
            <a:r>
              <a:rPr lang="en-US" dirty="0"/>
              <a:t> il dataset </a:t>
            </a:r>
            <a:r>
              <a:rPr lang="en-US" dirty="0" err="1"/>
              <a:t>iniziale</a:t>
            </a:r>
            <a:r>
              <a:rPr lang="en-US" dirty="0"/>
              <a:t>, un primo </a:t>
            </a:r>
            <a:r>
              <a:rPr lang="en-US" dirty="0" err="1"/>
              <a:t>passo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se e come </a:t>
            </a:r>
            <a:r>
              <a:rPr lang="en-US" dirty="0" err="1"/>
              <a:t>filtrare</a:t>
            </a:r>
            <a:r>
              <a:rPr lang="en-US" dirty="0"/>
              <a:t> le </a:t>
            </a:r>
            <a:r>
              <a:rPr lang="en-US" dirty="0" err="1"/>
              <a:t>tracce</a:t>
            </a:r>
            <a:r>
              <a:rPr lang="en-US" dirty="0"/>
              <a:t>.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review </a:t>
            </a:r>
            <a:r>
              <a:rPr lang="en-US" dirty="0" err="1"/>
              <a:t>esaustive</a:t>
            </a:r>
            <a:r>
              <a:rPr lang="en-US" dirty="0"/>
              <a:t> di pipeline di </a:t>
            </a:r>
            <a:r>
              <a:rPr lang="en-US" dirty="0" err="1"/>
              <a:t>filtraggio</a:t>
            </a:r>
            <a:r>
              <a:rPr lang="en-US" dirty="0"/>
              <a:t> per </a:t>
            </a:r>
            <a:r>
              <a:rPr lang="en-US" dirty="0" err="1"/>
              <a:t>segnali</a:t>
            </a:r>
            <a:r>
              <a:rPr lang="en-US" dirty="0"/>
              <a:t> EGM e </a:t>
            </a:r>
            <a:r>
              <a:rPr lang="en-US" dirty="0" err="1"/>
              <a:t>pertanto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confrontato</a:t>
            </a:r>
            <a:r>
              <a:rPr lang="en-US" dirty="0"/>
              <a:t> due </a:t>
            </a:r>
            <a:r>
              <a:rPr lang="en-US" dirty="0" err="1"/>
              <a:t>metodologie</a:t>
            </a:r>
            <a:r>
              <a:rPr lang="en-US" dirty="0"/>
              <a:t> consolidate di </a:t>
            </a:r>
            <a:r>
              <a:rPr lang="en-US" dirty="0" err="1"/>
              <a:t>filtraggio</a:t>
            </a:r>
            <a:r>
              <a:rPr lang="en-US" dirty="0"/>
              <a:t> per ECG.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prima </a:t>
            </a:r>
            <a:r>
              <a:rPr lang="en-US" dirty="0" err="1"/>
              <a:t>sono</a:t>
            </a:r>
            <a:r>
              <a:rPr lang="en-US" dirty="0"/>
              <a:t> state validate in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del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controllavano</a:t>
            </a:r>
            <a:r>
              <a:rPr lang="en-US" dirty="0"/>
              <a:t> tutti I </a:t>
            </a:r>
            <a:r>
              <a:rPr lang="en-US" dirty="0" err="1"/>
              <a:t>gradi</a:t>
            </a:r>
            <a:r>
              <a:rPr lang="en-US" dirty="0"/>
              <a:t> di </a:t>
            </a:r>
            <a:r>
              <a:rPr lang="en-US" dirty="0" err="1"/>
              <a:t>libertà</a:t>
            </a:r>
            <a:r>
              <a:rPr lang="en-US" dirty="0"/>
              <a:t> (</a:t>
            </a:r>
            <a:r>
              <a:rPr lang="en-US" dirty="0" err="1"/>
              <a:t>rumore</a:t>
            </a:r>
            <a:r>
              <a:rPr lang="en-US" dirty="0"/>
              <a:t> e forma del </a:t>
            </a:r>
            <a:r>
              <a:rPr lang="en-US" dirty="0" err="1"/>
              <a:t>segnale</a:t>
            </a:r>
            <a:r>
              <a:rPr lang="en-US" dirty="0"/>
              <a:t>), poi, </a:t>
            </a:r>
            <a:r>
              <a:rPr lang="en-US" dirty="0" err="1"/>
              <a:t>scelta</a:t>
            </a:r>
            <a:r>
              <a:rPr lang="en-US" dirty="0"/>
              <a:t> la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migliore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provato</a:t>
            </a:r>
            <a:r>
              <a:rPr lang="en-US" dirty="0"/>
              <a:t> ad </a:t>
            </a:r>
            <a:r>
              <a:rPr lang="en-US" dirty="0" err="1"/>
              <a:t>applicarla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 AVNRT. Visti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scarsi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optato</a:t>
            </a:r>
            <a:r>
              <a:rPr lang="en-US" dirty="0"/>
              <a:t> per non </a:t>
            </a:r>
            <a:r>
              <a:rPr lang="en-US" dirty="0" err="1"/>
              <a:t>filtrare</a:t>
            </a:r>
            <a:r>
              <a:rPr lang="en-US" dirty="0"/>
              <a:t> I </a:t>
            </a:r>
            <a:r>
              <a:rPr lang="en-US" dirty="0" err="1"/>
              <a:t>segnali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TAP </a:t>
            </a:r>
          </a:p>
          <a:p>
            <a:br>
              <a:rPr lang="en-US" dirty="0"/>
            </a:br>
            <a:r>
              <a:rPr lang="en-US" dirty="0"/>
              <a:t>Si è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esplorata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usare</a:t>
            </a:r>
            <a:r>
              <a:rPr lang="en-US" dirty="0"/>
              <a:t>, </a:t>
            </a:r>
            <a:r>
              <a:rPr lang="en-US" dirty="0" err="1"/>
              <a:t>specialmente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procedura</a:t>
            </a:r>
            <a:r>
              <a:rPr lang="en-US" dirty="0"/>
              <a:t> di feature extraction,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densità</a:t>
            </a:r>
            <a:r>
              <a:rPr lang="en-US" dirty="0"/>
              <a:t> </a:t>
            </a:r>
            <a:r>
              <a:rPr lang="en-US" dirty="0" err="1"/>
              <a:t>spettrale</a:t>
            </a:r>
            <a:r>
              <a:rPr lang="en-US" dirty="0"/>
              <a:t> di Potenza e a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confrontate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standard </a:t>
            </a:r>
            <a:r>
              <a:rPr lang="en-US" dirty="0" err="1"/>
              <a:t>sia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r>
              <a:rPr lang="en-US" dirty="0"/>
              <a:t>, di nuovo </a:t>
            </a:r>
            <a:r>
              <a:rPr lang="en-US" dirty="0" err="1"/>
              <a:t>usando</a:t>
            </a:r>
            <a:r>
              <a:rPr lang="en-US" dirty="0"/>
              <a:t> prima </a:t>
            </a:r>
            <a:r>
              <a:rPr lang="en-US" dirty="0" err="1"/>
              <a:t>l’ambiente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e poi </a:t>
            </a:r>
            <a:r>
              <a:rPr lang="en-US" dirty="0" err="1"/>
              <a:t>passando</a:t>
            </a:r>
            <a:r>
              <a:rPr lang="en-US" dirty="0"/>
              <a:t> ai </a:t>
            </a:r>
            <a:r>
              <a:rPr lang="en-US" dirty="0" err="1"/>
              <a:t>dati</a:t>
            </a:r>
            <a:r>
              <a:rPr lang="en-US" dirty="0"/>
              <a:t> del Progetto. La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dipende</a:t>
            </a:r>
            <a:r>
              <a:rPr lang="en-US" dirty="0"/>
              <a:t> dal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non </a:t>
            </a:r>
            <a:r>
              <a:rPr lang="en-US" dirty="0" err="1"/>
              <a:t>facendo</a:t>
            </a:r>
            <a:r>
              <a:rPr lang="en-US" dirty="0"/>
              <a:t> </a:t>
            </a:r>
            <a:r>
              <a:rPr lang="en-US" dirty="0" err="1"/>
              <a:t>assunzioni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,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senza </a:t>
            </a:r>
            <a:r>
              <a:rPr lang="en-US" dirty="0" err="1"/>
              <a:t>andare</a:t>
            </a:r>
            <a:r>
              <a:rPr lang="en-US" dirty="0"/>
              <a:t> in </a:t>
            </a:r>
            <a:r>
              <a:rPr lang="en-US" dirty="0" err="1"/>
              <a:t>contrasto</a:t>
            </a:r>
            <a:r>
              <a:rPr lang="en-US" dirty="0"/>
              <a:t> con le </a:t>
            </a:r>
            <a:r>
              <a:rPr lang="en-US" dirty="0" err="1"/>
              <a:t>ipotesi</a:t>
            </a:r>
            <a:r>
              <a:rPr lang="en-US" dirty="0"/>
              <a:t> </a:t>
            </a:r>
            <a:r>
              <a:rPr lang="en-US" dirty="0" err="1"/>
              <a:t>necessarie</a:t>
            </a:r>
            <a:r>
              <a:rPr lang="en-US" dirty="0"/>
              <a:t> alle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Nel Lavoro di </a:t>
            </a:r>
            <a:r>
              <a:rPr lang="en-US" dirty="0" err="1"/>
              <a:t>tesi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tutti I </a:t>
            </a:r>
            <a:r>
              <a:rPr lang="en-US" dirty="0" err="1"/>
              <a:t>dettagli</a:t>
            </a:r>
            <a:r>
              <a:rPr lang="en-US" dirty="0"/>
              <a:t> relative a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metodologie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A502-9F28-EE6A-3E75-C22564F9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55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56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metologie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consolidate di </a:t>
            </a:r>
            <a:r>
              <a:rPr lang="en-US" b="1" dirty="0"/>
              <a:t>signal</a:t>
            </a:r>
            <a:r>
              <a:rPr lang="en-US" dirty="0"/>
              <a:t> </a:t>
            </a:r>
            <a:r>
              <a:rPr lang="en-US" b="1" dirty="0"/>
              <a:t>processing</a:t>
            </a:r>
            <a:r>
              <a:rPr lang="en-US" dirty="0"/>
              <a:t>, </a:t>
            </a:r>
            <a:r>
              <a:rPr lang="en-US" dirty="0" err="1"/>
              <a:t>impiegando</a:t>
            </a:r>
            <a:r>
              <a:rPr lang="en-US" dirty="0"/>
              <a:t> </a:t>
            </a:r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condotte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o </a:t>
            </a:r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Sono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features </a:t>
            </a:r>
            <a:r>
              <a:rPr lang="en-US" dirty="0" err="1"/>
              <a:t>ispirate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lavori</a:t>
            </a:r>
            <a:r>
              <a:rPr lang="en-US" dirty="0"/>
              <a:t> di </a:t>
            </a:r>
            <a:r>
              <a:rPr lang="en-US" dirty="0" err="1"/>
              <a:t>letteratura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fornito</a:t>
            </a:r>
            <a:r>
              <a:rPr lang="en-US" dirty="0"/>
              <a:t> </a:t>
            </a:r>
            <a:r>
              <a:rPr lang="en-US" dirty="0" err="1"/>
              <a:t>inizialmente</a:t>
            </a:r>
            <a:r>
              <a:rPr lang="en-US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124F4-73BD-B5B1-061B-94E13C9E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E7D523-1BE1-C906-8B7C-7754B609B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348F6A-7AA8-5F9B-4E02-35C5235A5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definite come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interessate</a:t>
            </a:r>
            <a:r>
              <a:rPr lang="en-US" dirty="0"/>
              <a:t> da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riconoscibile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</a:t>
            </a:r>
            <a:r>
              <a:rPr lang="en-US" dirty="0" err="1"/>
              <a:t>picchi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il </a:t>
            </a:r>
            <a:r>
              <a:rPr lang="en-US" dirty="0" err="1"/>
              <a:t>metodo</a:t>
            </a:r>
            <a:r>
              <a:rPr lang="en-US" dirty="0"/>
              <a:t> root mean square per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e </a:t>
            </a:r>
            <a:r>
              <a:rPr lang="en-US" dirty="0" err="1"/>
              <a:t>successivamente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costruita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pipeline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sogliatura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derivata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per la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7CA15A-7803-8073-6568-F1680647F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9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3/31/2025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3/31/2025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3/31/2025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8.png"/><Relationship Id="rId4" Type="http://schemas.openxmlformats.org/officeDocument/2006/relationships/image" Target="../media/image240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Relationship Id="rId9" Type="http://schemas.openxmlformats.org/officeDocument/2006/relationships/image" Target="../media/image4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89" y="2964635"/>
            <a:ext cx="11617622" cy="1253035"/>
          </a:xfrm>
        </p:spPr>
        <p:txBody>
          <a:bodyPr>
            <a:normAutofit/>
          </a:bodyPr>
          <a:lstStyle/>
          <a:p>
            <a:pPr algn="ctr"/>
            <a:r>
              <a:rPr lang="en-GB" sz="3600" noProof="0" dirty="0"/>
              <a:t>Abbott – University of Padua collaboration: progress report</a:t>
            </a:r>
            <a:endParaRPr lang="en-GB" sz="4000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23504" y="5474260"/>
            <a:ext cx="3581307" cy="408268"/>
          </a:xfrm>
        </p:spPr>
        <p:txBody>
          <a:bodyPr>
            <a:normAutofit/>
          </a:bodyPr>
          <a:lstStyle/>
          <a:p>
            <a:endParaRPr lang="en-GB" sz="1600" noProof="0" dirty="0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5268876" y="6248043"/>
            <a:ext cx="1654247" cy="44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1</a:t>
            </a:r>
            <a:r>
              <a:rPr lang="en-GB" sz="1800" baseline="30000" dirty="0" err="1">
                <a:solidFill>
                  <a:prstClr val="white"/>
                </a:solidFill>
                <a:latin typeface="Calibri" panose="020F0502020204030204"/>
              </a:rPr>
              <a:t>st</a:t>
            </a: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 April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77FA0A5-F723-9A7B-BF68-F9EE141DB911}"/>
              </a:ext>
            </a:extLst>
          </p:cNvPr>
          <p:cNvSpPr txBox="1">
            <a:spLocks/>
          </p:cNvSpPr>
          <p:nvPr/>
        </p:nvSpPr>
        <p:spPr>
          <a:xfrm>
            <a:off x="287189" y="5474260"/>
            <a:ext cx="4434839" cy="108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noProof="0" dirty="0"/>
              <a:t>Prof. Simone Del Favero</a:t>
            </a:r>
          </a:p>
          <a:p>
            <a:pPr algn="l"/>
            <a:r>
              <a:rPr lang="en-GB" sz="1600" noProof="0" dirty="0"/>
              <a:t>Ph.D. Francesco </a:t>
            </a:r>
            <a:r>
              <a:rPr lang="en-GB" sz="1600" noProof="0" dirty="0" err="1"/>
              <a:t>Prendin</a:t>
            </a:r>
            <a:endParaRPr lang="en-GB" sz="1600" noProof="0" dirty="0"/>
          </a:p>
          <a:p>
            <a:pPr algn="l"/>
            <a:r>
              <a:rPr lang="en-GB" sz="1600" noProof="0" dirty="0"/>
              <a:t>Andrea Corrado</a:t>
            </a:r>
          </a:p>
          <a:p>
            <a:pPr algn="l"/>
            <a:endParaRPr lang="en-GB" sz="1600" noProof="0" dirty="0"/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3B15-080A-9D37-282C-B95E7B5D8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507F4-E708-C1B6-1A97-4543AADE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88C310-57C9-8BFE-465A-CBDF7E0C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10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Number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Second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Dominant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Duration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Ratios between couple of features</a:t>
                </a:r>
              </a:p>
              <a:p>
                <a:pPr marL="742950" lvl="1" indent="-285750"/>
                <a14:m>
                  <m:oMath xmlns:m="http://schemas.openxmlformats.org/officeDocument/2006/math">
                    <m:f>
                      <m:fPr>
                        <m:ctrlPr>
                          <a:rPr lang="en-GB" sz="16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°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𝑎𝑟𝑒𝑎𝑠</m:t>
                        </m:r>
                      </m:num>
                      <m:den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𝑑𝑢𝑟𝑎𝑡𝑖𝑜𝑛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</m:den>
                    </m:f>
                  </m:oMath>
                </a14:m>
                <a:endParaRPr lang="en-GB" sz="105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blipFill>
                <a:blip r:embed="rId3"/>
                <a:stretch>
                  <a:fillRect l="-529" t="-2303" b="-1546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114D7B86-B3CE-76DA-BC21-8C9130C86BE7}"/>
              </a:ext>
            </a:extLst>
          </p:cNvPr>
          <p:cNvGrpSpPr/>
          <p:nvPr/>
        </p:nvGrpSpPr>
        <p:grpSpPr>
          <a:xfrm>
            <a:off x="5605272" y="1799605"/>
            <a:ext cx="6389954" cy="3646531"/>
            <a:chOff x="269748" y="2826333"/>
            <a:chExt cx="6121400" cy="3679661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0C51D72-E4B7-FB6B-51F3-BEE5E0A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AA38D294-8ECC-8387-ABA6-5AA6C32672EA}"/>
                </a:ext>
              </a:extLst>
            </p:cNvPr>
            <p:cNvSpPr/>
            <p:nvPr/>
          </p:nvSpPr>
          <p:spPr>
            <a:xfrm>
              <a:off x="2062471" y="2895244"/>
              <a:ext cx="2731381" cy="1954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F623CC0-93EB-F8A7-4604-E1E230A15AAA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9B1026C-1BDA-8B28-D677-4294E6EF8323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1982DF-9BBF-86D5-2FDA-69D1C8CC8CFB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C0139B3-98BB-97D2-3E3F-1A7B949BAE8D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3277B50-6F6B-5EFD-79F1-45FCADFE7086}"/>
              </a:ext>
            </a:extLst>
          </p:cNvPr>
          <p:cNvSpPr/>
          <p:nvPr/>
        </p:nvSpPr>
        <p:spPr>
          <a:xfrm>
            <a:off x="1142134" y="2444866"/>
            <a:ext cx="1557708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F13FC6-E9F1-08F3-B96B-05D07C9D8A11}"/>
              </a:ext>
            </a:extLst>
          </p:cNvPr>
          <p:cNvSpPr/>
          <p:nvPr/>
        </p:nvSpPr>
        <p:spPr>
          <a:xfrm>
            <a:off x="1142134" y="2102129"/>
            <a:ext cx="77810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688D030-9224-5B5E-F2E2-57849D4A6198}"/>
              </a:ext>
            </a:extLst>
          </p:cNvPr>
          <p:cNvSpPr/>
          <p:nvPr/>
        </p:nvSpPr>
        <p:spPr>
          <a:xfrm>
            <a:off x="1142134" y="3130340"/>
            <a:ext cx="778106" cy="235454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B1A5621-5107-91A6-0680-F5DBE54EA6C9}"/>
              </a:ext>
            </a:extLst>
          </p:cNvPr>
          <p:cNvGrpSpPr/>
          <p:nvPr/>
        </p:nvGrpSpPr>
        <p:grpSpPr>
          <a:xfrm>
            <a:off x="8454486" y="3915402"/>
            <a:ext cx="138684" cy="1055378"/>
            <a:chOff x="8454486" y="3915402"/>
            <a:chExt cx="138684" cy="1055378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9E7E279D-BD6A-6A7C-C43B-FADEE0D2CB8F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8523828" y="4054086"/>
              <a:ext cx="0" cy="916694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9EB58241-CCB4-2476-40A7-4A0B8C1D3AED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B387E48A-4FE5-6620-C838-C18F133D9289}"/>
              </a:ext>
            </a:extLst>
          </p:cNvPr>
          <p:cNvGrpSpPr/>
          <p:nvPr/>
        </p:nvGrpSpPr>
        <p:grpSpPr>
          <a:xfrm>
            <a:off x="8987688" y="2680321"/>
            <a:ext cx="138684" cy="2290459"/>
            <a:chOff x="8454486" y="3915402"/>
            <a:chExt cx="138684" cy="2290459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65992F12-D20B-D806-4D0E-9340C6BB5616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8523828" y="4054086"/>
              <a:ext cx="0" cy="2151775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D4A45562-D323-A680-BB03-0CDA0109F000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3CAF67B7-22A8-FAAA-DA14-49469C0F355D}"/>
              </a:ext>
            </a:extLst>
          </p:cNvPr>
          <p:cNvSpPr/>
          <p:nvPr/>
        </p:nvSpPr>
        <p:spPr>
          <a:xfrm>
            <a:off x="1142134" y="2787603"/>
            <a:ext cx="1732130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18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5" grpId="0" animBg="1"/>
      <p:bldP spid="16" grpId="0" animBg="1"/>
      <p:bldP spid="17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627B3-8260-E259-559E-F8CCD807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600AF-E3E5-5C00-2090-EA1FEEFA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E4E9F7-2BA9-AB70-3784-478336FE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71B1F87-6FCC-7D64-5208-F241EDC1DA1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Template definition</a:t>
                </a:r>
                <a:r>
                  <a:rPr lang="en-GB" sz="1400" noProof="0" dirty="0"/>
                  <a:t>:</a:t>
                </a:r>
                <a:r>
                  <a:rPr lang="en-GB" sz="1600" noProof="0" dirty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1400" i="1" noProof="0" dirty="0"/>
                  <a:t>Template 1</a:t>
                </a:r>
                <a:r>
                  <a:rPr lang="en-GB" sz="1400" noProof="0" dirty="0"/>
                  <a:t>:  single period of length T=0.05s, biphasic wave.</a:t>
                </a:r>
              </a:p>
              <a:p>
                <a:r>
                  <a:rPr lang="en-GB" sz="1400" i="1" noProof="0" dirty="0"/>
                  <a:t>Template 2</a:t>
                </a:r>
                <a:r>
                  <a:rPr lang="en-GB" sz="1400" noProof="0" dirty="0"/>
                  <a:t>: single period of length T=0.05s, complex-shaped wave.</a:t>
                </a:r>
                <a:endParaRPr lang="en-GB" sz="1200" noProof="0" dirty="0"/>
              </a:p>
              <a:p>
                <a:pPr marL="0" indent="0">
                  <a:buNone/>
                </a:pPr>
                <a:endParaRPr lang="en-GB" sz="1400" b="1" noProof="0" dirty="0"/>
              </a:p>
              <a:p>
                <a:pPr marL="0" indent="0">
                  <a:buNone/>
                </a:pPr>
                <a:r>
                  <a:rPr lang="en-GB" sz="1400" b="1" noProof="0" dirty="0"/>
                  <a:t>Cross-correlation</a:t>
                </a:r>
                <a:r>
                  <a:rPr lang="en-GB" sz="1400" noProof="0" dirty="0"/>
                  <a:t> </a:t>
                </a:r>
                <a:r>
                  <a:rPr lang="en-GB" sz="1400" b="1" noProof="0" dirty="0"/>
                  <a:t>signal</a:t>
                </a:r>
                <a:r>
                  <a:rPr lang="en-GB" sz="1400" noProof="0" dirty="0"/>
                  <a:t> computation: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blipFill>
                <a:blip r:embed="rId3"/>
                <a:stretch>
                  <a:fillRect l="-284" t="-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9E1F1ABF-BE78-ADBC-FF68-707DAD07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230" y="3783724"/>
            <a:ext cx="3107114" cy="23303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A736E9-5EAF-E559-9886-31B8D5E5F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1272" y="3783724"/>
            <a:ext cx="3107115" cy="2330336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404965E-0886-067E-A865-4F58B7FE488F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E3358C8-CD33-7175-7827-EA4AC7421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4" b="20388"/>
          <a:stretch/>
        </p:blipFill>
        <p:spPr>
          <a:xfrm>
            <a:off x="5413360" y="1573531"/>
            <a:ext cx="6077599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DA58-FB34-E54E-1EC4-E5D5AA7A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4B0D0-C3FA-3973-35F7-2A7D7F01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AE6F10-482D-1B80-6475-AFCC9715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EAC688F-77DC-C9B4-9C5E-2E5427B1420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7B51D48-5074-6D4B-47F0-EF8361B40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01"/>
            <a:ext cx="4422829" cy="2675883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noProof="0" dirty="0"/>
              <a:t>For each template:</a:t>
            </a:r>
          </a:p>
          <a:p>
            <a:r>
              <a:rPr lang="en-GB" sz="1600" noProof="0" dirty="0"/>
              <a:t>Cross-correlation signal maximum value </a:t>
            </a:r>
          </a:p>
          <a:p>
            <a:r>
              <a:rPr lang="en-GB" sz="1600" noProof="0" dirty="0"/>
              <a:t>Cross-correlation signal maximum time position</a:t>
            </a:r>
          </a:p>
          <a:p>
            <a:r>
              <a:rPr lang="en-GB" sz="1600" noProof="0" dirty="0"/>
              <a:t>Cross-correlation signal energy</a:t>
            </a:r>
            <a:endParaRPr lang="en-GB" sz="1400" noProof="0" dirty="0"/>
          </a:p>
          <a:p>
            <a:pPr marL="0" indent="0">
              <a:buNone/>
            </a:pPr>
            <a:endParaRPr lang="en-GB" sz="1050" noProof="0" dirty="0"/>
          </a:p>
          <a:p>
            <a:pPr>
              <a:buFont typeface="+mj-lt"/>
              <a:buAutoNum type="arabicPeriod"/>
            </a:pPr>
            <a:endParaRPr lang="en-GB" sz="600" noProof="0" dirty="0"/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0" name="Immagine 9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1D53F84-7DEB-5312-EE1A-055DDA190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5508962" y="1493781"/>
            <a:ext cx="6203276" cy="3870437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10C846E-35E6-2B70-5F38-E6C2D7CF7F1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8074349" y="3853797"/>
            <a:ext cx="0" cy="1274463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C25665CE-DDDD-F1FC-18B9-5824DCA6F0D1}"/>
              </a:ext>
            </a:extLst>
          </p:cNvPr>
          <p:cNvSpPr/>
          <p:nvPr/>
        </p:nvSpPr>
        <p:spPr>
          <a:xfrm>
            <a:off x="8023872" y="3756661"/>
            <a:ext cx="100954" cy="97136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129F4EA-8A51-00D1-1EE2-CA36A055B945}"/>
              </a:ext>
            </a:extLst>
          </p:cNvPr>
          <p:cNvSpPr/>
          <p:nvPr/>
        </p:nvSpPr>
        <p:spPr>
          <a:xfrm>
            <a:off x="3130954" y="2141602"/>
            <a:ext cx="132674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DEC70BC-4074-348B-6C69-6022D809C830}"/>
              </a:ext>
            </a:extLst>
          </p:cNvPr>
          <p:cNvSpPr/>
          <p:nvPr/>
        </p:nvSpPr>
        <p:spPr>
          <a:xfrm>
            <a:off x="3130954" y="2515103"/>
            <a:ext cx="198206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0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927AB-69A6-8823-F519-37D62877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78C41DF-C0A4-4305-8D45-E51DDA1C1701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888C61-0043-0787-356D-26B7433D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71372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Short-time Fourier Transformation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4DD29C-63C8-948F-1B5C-96E0444A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13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STFT definition</a:t>
                </a:r>
                <a:r>
                  <a:rPr lang="en-GB" sz="1400" noProof="0" dirty="0"/>
                  <a:t>: 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40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noProof="0" dirty="0"/>
              </a:p>
              <a:p>
                <a:pPr marL="0" indent="0">
                  <a:buNone/>
                </a:pPr>
                <a:r>
                  <a:rPr lang="en-GB" sz="1400" i="1" noProof="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i="1" noProof="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i="1" noProof="0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i="1" noProof="0" dirty="0">
                    <a:solidFill>
                      <a:schemeClr val="tx1"/>
                    </a:solidFill>
                  </a:rPr>
                  <a:t>(overlapping 30%) of length M=64, centred into m.</a:t>
                </a:r>
                <a:endParaRPr lang="en-GB" sz="1400" i="1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blipFill>
                <a:blip r:embed="rId3"/>
                <a:stretch>
                  <a:fillRect l="-409" t="-10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CEA7781D-39F4-F56E-C15F-713298CC6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7C4012-76F4-D38A-E0AA-2E6379F4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86" y="2061559"/>
            <a:ext cx="4608748" cy="1853843"/>
          </a:xfrm>
          <a:ln w="19050">
            <a:noFill/>
          </a:ln>
        </p:spPr>
        <p:txBody>
          <a:bodyPr>
            <a:noAutofit/>
          </a:bodyPr>
          <a:lstStyle/>
          <a:p>
            <a:r>
              <a:rPr lang="en-GB" sz="1450" noProof="0" dirty="0"/>
              <a:t>Average power into mid-frequency sub-band (75-150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  <a:p>
            <a:r>
              <a:rPr lang="en-GB" sz="1450" noProof="0" dirty="0"/>
              <a:t>Maximum power into high frequency sub-band (150-350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10D2F35-2CF2-3371-F925-3080AE130B17}"/>
              </a:ext>
            </a:extLst>
          </p:cNvPr>
          <p:cNvSpPr/>
          <p:nvPr/>
        </p:nvSpPr>
        <p:spPr>
          <a:xfrm>
            <a:off x="1101494" y="2097119"/>
            <a:ext cx="338414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Immagine 6" descr="Immagine che contiene testo, schermata, linea, Policromia&#10;&#10;Il contenuto generato dall'IA potrebbe non essere corretto.">
            <a:extLst>
              <a:ext uri="{FF2B5EF4-FFF2-40B4-BE49-F238E27FC236}">
                <a16:creationId xmlns:a16="http://schemas.microsoft.com/office/drawing/2014/main" id="{8440055E-A0FC-0F6F-8AE5-05D4458A2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111" r="8707" b="4551"/>
          <a:stretch/>
        </p:blipFill>
        <p:spPr>
          <a:xfrm>
            <a:off x="5665960" y="1941394"/>
            <a:ext cx="6218301" cy="369693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E946711-B499-80BA-084A-0B0AAE7C9A2D}"/>
              </a:ext>
            </a:extLst>
          </p:cNvPr>
          <p:cNvSpPr/>
          <p:nvPr/>
        </p:nvSpPr>
        <p:spPr>
          <a:xfrm>
            <a:off x="8137396" y="2945300"/>
            <a:ext cx="412244" cy="305265"/>
          </a:xfrm>
          <a:prstGeom prst="roundRect">
            <a:avLst/>
          </a:prstGeom>
          <a:solidFill>
            <a:srgbClr val="DBE9F6">
              <a:alpha val="50000"/>
            </a:srgbClr>
          </a:solidFill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noProof="0" dirty="0">
                <a:solidFill>
                  <a:srgbClr val="002060"/>
                </a:solidFill>
              </a:rPr>
              <a:t>AVG</a:t>
            </a:r>
          </a:p>
        </p:txBody>
      </p:sp>
      <p:sp>
        <p:nvSpPr>
          <p:cNvPr id="18" name="Piastra 17">
            <a:extLst>
              <a:ext uri="{FF2B5EF4-FFF2-40B4-BE49-F238E27FC236}">
                <a16:creationId xmlns:a16="http://schemas.microsoft.com/office/drawing/2014/main" id="{A5523EF1-6B40-26F7-1503-F9D5753ECA23}"/>
              </a:ext>
            </a:extLst>
          </p:cNvPr>
          <p:cNvSpPr/>
          <p:nvPr/>
        </p:nvSpPr>
        <p:spPr>
          <a:xfrm>
            <a:off x="8831662" y="2395919"/>
            <a:ext cx="138682" cy="138675"/>
          </a:xfrm>
          <a:prstGeom prst="plaque">
            <a:avLst>
              <a:gd name="adj" fmla="val 41394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70E53E9-5846-0C72-F50C-2F20E8E40DD5}"/>
              </a:ext>
            </a:extLst>
          </p:cNvPr>
          <p:cNvSpPr/>
          <p:nvPr/>
        </p:nvSpPr>
        <p:spPr>
          <a:xfrm>
            <a:off x="1101494" y="2597337"/>
            <a:ext cx="357718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18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E5FE-2AC4-9D86-2D56-E5BB7E53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1AC46A-CD8D-F80B-0BA0-59C94E71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Literature inspired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B70CA-0EB1-DE61-56A1-C2E40381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4168" y="4898899"/>
            <a:ext cx="2743200" cy="365125"/>
          </a:xfrm>
        </p:spPr>
        <p:txBody>
          <a:bodyPr/>
          <a:lstStyle/>
          <a:p>
            <a:fld id="{2FA0223F-D95A-431D-9A71-EDA7FA0C2F5B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D44A4A9-3C6C-97F5-64D6-7CEA73D1669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i="1" noProof="0" dirty="0"/>
                  <a:t>Fragmentation: </a:t>
                </a:r>
                <a:r>
                  <a:rPr lang="en-GB" sz="1400" noProof="0" dirty="0"/>
                  <a:t>number of peaks overshooting the threshold</a:t>
                </a:r>
              </a:p>
              <a:p>
                <a:pPr marL="0" indent="0">
                  <a:buNone/>
                </a:pPr>
                <a:endParaRPr lang="en-GB" sz="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=0.75∗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𝑟𝑜𝑣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 noProof="0" dirty="0"/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blipFill>
                <a:blip r:embed="rId3"/>
                <a:stretch>
                  <a:fillRect l="-426" t="-4717" b="-396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/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Peak-to-Peak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𝒑𝒑</m:t>
                        </m:r>
                      </m:sub>
                    </m:sSub>
                  </m:oMath>
                </a14:m>
                <a:endParaRPr lang="en-GB" sz="1600" b="1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blipFill>
                <a:blip r:embed="rId4"/>
                <a:stretch>
                  <a:fillRect b="-7246"/>
                </a:stretch>
              </a:blip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F13A42-C081-CD06-F938-4119260C2200}"/>
              </a:ext>
            </a:extLst>
          </p:cNvPr>
          <p:cNvSpPr/>
          <p:nvPr/>
        </p:nvSpPr>
        <p:spPr>
          <a:xfrm>
            <a:off x="6897626" y="1579360"/>
            <a:ext cx="4296781" cy="38837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magine 1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2E9C8C97-DC8A-980A-3066-A90B28DE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buNone/>
                </a:pPr>
                <a:r>
                  <a:rPr lang="en-GB" sz="1400" b="1" i="1" noProof="0" dirty="0"/>
                  <a:t>Peak-to-Peak amplitude: </a:t>
                </a:r>
                <a:r>
                  <a:rPr lang="en-GB" sz="1400" noProof="0" dirty="0"/>
                  <a:t>amplitude of the signal between the maximum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1400" noProof="0" dirty="0"/>
                  <a:t>) and minimum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GB" sz="1400" noProof="0" dirty="0"/>
                  <a:t>) peak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GB" sz="600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900" i="1" noProof="0" dirty="0"/>
              </a:p>
              <a:p>
                <a:pPr>
                  <a:spcBef>
                    <a:spcPts val="600"/>
                  </a:spcBef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blipFill>
                <a:blip r:embed="rId6"/>
                <a:stretch>
                  <a:fillRect l="-426" t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A64BBA89-426C-A3FE-CEB6-4877EE1EF5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D21BD87C-B4FB-C1E4-7B55-88FE55235B87}"/>
              </a:ext>
            </a:extLst>
          </p:cNvPr>
          <p:cNvGrpSpPr/>
          <p:nvPr/>
        </p:nvGrpSpPr>
        <p:grpSpPr>
          <a:xfrm>
            <a:off x="3351530" y="3534805"/>
            <a:ext cx="5530850" cy="1524000"/>
            <a:chOff x="3351530" y="3534805"/>
            <a:chExt cx="5530850" cy="1524000"/>
          </a:xfrm>
        </p:grpSpPr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9C023577-68CE-F510-E445-7EFDCE550A3D}"/>
                </a:ext>
              </a:extLst>
            </p:cNvPr>
            <p:cNvCxnSpPr>
              <a:cxnSpLocks/>
            </p:cNvCxnSpPr>
            <p:nvPr/>
          </p:nvCxnSpPr>
          <p:spPr>
            <a:xfrm>
              <a:off x="6523228" y="3542542"/>
              <a:ext cx="0" cy="151626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48B22178-C9BC-CF09-36AC-23A1B2322BB9}"/>
                </a:ext>
              </a:extLst>
            </p:cNvPr>
            <p:cNvCxnSpPr/>
            <p:nvPr/>
          </p:nvCxnSpPr>
          <p:spPr>
            <a:xfrm>
              <a:off x="6151880" y="3534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AD7A4595-7BE2-90C9-4F30-8492AE54EA85}"/>
                </a:ext>
              </a:extLst>
            </p:cNvPr>
            <p:cNvCxnSpPr/>
            <p:nvPr/>
          </p:nvCxnSpPr>
          <p:spPr>
            <a:xfrm>
              <a:off x="6123940" y="5058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/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𝒑𝒑</m:t>
                            </m:r>
                          </m:sub>
                        </m:sSub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AA8A27D6-04DB-209E-7AE9-A35E76D77B97}"/>
                </a:ext>
              </a:extLst>
            </p:cNvPr>
            <p:cNvCxnSpPr>
              <a:cxnSpLocks/>
            </p:cNvCxnSpPr>
            <p:nvPr/>
          </p:nvCxnSpPr>
          <p:spPr>
            <a:xfrm>
              <a:off x="3351530" y="4030105"/>
              <a:ext cx="54838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/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sz="1600" b="1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E8795732-344C-3E91-CBD6-8939C715CB33}"/>
              </a:ext>
            </a:extLst>
          </p:cNvPr>
          <p:cNvSpPr txBox="1">
            <a:spLocks/>
          </p:cNvSpPr>
          <p:nvPr/>
        </p:nvSpPr>
        <p:spPr>
          <a:xfrm>
            <a:off x="638885" y="5845801"/>
            <a:ext cx="11386670" cy="88064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noProof="0" dirty="0"/>
              <a:t>Features based on the study of  </a:t>
            </a:r>
            <a:r>
              <a:rPr lang="en-GB" sz="1400" i="1" noProof="0" dirty="0">
                <a:effectLst/>
              </a:rPr>
              <a:t>G. </a:t>
            </a:r>
            <a:r>
              <a:rPr lang="en-GB" sz="1400" i="1" noProof="0" dirty="0" err="1">
                <a:effectLst/>
              </a:rPr>
              <a:t>Baldazzi</a:t>
            </a:r>
            <a:r>
              <a:rPr lang="en-GB" sz="1400" i="1" noProof="0" dirty="0">
                <a:effectLst/>
              </a:rPr>
              <a:t>, M. </a:t>
            </a:r>
            <a:r>
              <a:rPr lang="en-GB" sz="1400" i="1" noProof="0" dirty="0" err="1">
                <a:effectLst/>
              </a:rPr>
              <a:t>Orrù</a:t>
            </a:r>
            <a:r>
              <a:rPr lang="en-GB" sz="1400" i="1" noProof="0" dirty="0">
                <a:effectLst/>
              </a:rPr>
              <a:t>, G. Viola, e D. Pani, «</a:t>
            </a:r>
            <a:r>
              <a:rPr lang="en-GB" sz="1400" b="1" i="1" noProof="0" dirty="0">
                <a:effectLst/>
              </a:rPr>
              <a:t>Computer-aided detection of arrhythmogenic sites in post-ischemic ventricular tachycardia</a:t>
            </a:r>
            <a:r>
              <a:rPr lang="en-GB" sz="1400" i="1" noProof="0" dirty="0">
                <a:effectLst/>
              </a:rPr>
              <a:t>», Sci Rep, vol. 13, fasc. 1, p. 6906, </a:t>
            </a:r>
            <a:r>
              <a:rPr lang="en-GB" sz="1400" i="1" noProof="0" dirty="0" err="1">
                <a:effectLst/>
              </a:rPr>
              <a:t>apr.</a:t>
            </a:r>
            <a:r>
              <a:rPr lang="en-GB" sz="1400" i="1" noProof="0" dirty="0">
                <a:effectLst/>
              </a:rPr>
              <a:t> 2023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400" b="1" i="1" noProof="0" dirty="0"/>
              <a:t> </a:t>
            </a:r>
            <a:endParaRPr lang="en-GB" sz="1400" i="1" noProof="0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endParaRPr lang="en-GB" sz="1400" i="1" noProof="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5210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DBE84-4906-BB73-1F39-9FD3D51A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26EC5-E219-42BC-F819-A60FD232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E09F7-2A75-3C0F-8684-56B89593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2F09C6-F58A-EF2B-4AE8-CCA362DA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5572" y="3439748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8486-65F0-28DB-F57B-2858F6F3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334" y="3373905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CEEFD94-41D7-18B1-FCE6-AE5BF81C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052" y="3351700"/>
            <a:ext cx="1149448" cy="106734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8296A48-BCD2-CA47-4DA9-7CE9ABA21DCA}"/>
              </a:ext>
            </a:extLst>
          </p:cNvPr>
          <p:cNvSpPr/>
          <p:nvPr/>
        </p:nvSpPr>
        <p:spPr>
          <a:xfrm>
            <a:off x="6636583" y="2331719"/>
            <a:ext cx="37789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Machine learning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7FDEEC-9896-B2BC-8856-DB6A54674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0533" y="3351700"/>
            <a:ext cx="1091290" cy="1014286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F0811F4-E0CD-EF09-B6E2-14602897D318}"/>
              </a:ext>
            </a:extLst>
          </p:cNvPr>
          <p:cNvSpPr/>
          <p:nvPr/>
        </p:nvSpPr>
        <p:spPr>
          <a:xfrm>
            <a:off x="2257430" y="2331720"/>
            <a:ext cx="28974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Knowledge based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0ACEFD-1A84-7EDB-37CB-E6E4545257E6}"/>
              </a:ext>
            </a:extLst>
          </p:cNvPr>
          <p:cNvSpPr/>
          <p:nvPr/>
        </p:nvSpPr>
        <p:spPr>
          <a:xfrm>
            <a:off x="6636583" y="3114080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Tree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84BCA3F-D094-93DE-1069-3D4614F4F736}"/>
              </a:ext>
            </a:extLst>
          </p:cNvPr>
          <p:cNvSpPr/>
          <p:nvPr/>
        </p:nvSpPr>
        <p:spPr>
          <a:xfrm>
            <a:off x="8081956" y="3105094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MLR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F472EE9-F4BC-9A4D-89E4-8C81FB1CC732}"/>
              </a:ext>
            </a:extLst>
          </p:cNvPr>
          <p:cNvSpPr/>
          <p:nvPr/>
        </p:nvSpPr>
        <p:spPr>
          <a:xfrm>
            <a:off x="9453557" y="3092758"/>
            <a:ext cx="962025" cy="2721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SVM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683543E-6578-AE38-62B3-A208FC9DAD5F}"/>
              </a:ext>
            </a:extLst>
          </p:cNvPr>
          <p:cNvSpPr/>
          <p:nvPr/>
        </p:nvSpPr>
        <p:spPr>
          <a:xfrm>
            <a:off x="2927767" y="3098925"/>
            <a:ext cx="1556823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Set of rules </a:t>
            </a:r>
          </a:p>
        </p:txBody>
      </p:sp>
    </p:spTree>
    <p:extLst>
      <p:ext uri="{BB962C8B-B14F-4D97-AF65-F5344CB8AC3E}">
        <p14:creationId xmlns:p14="http://schemas.microsoft.com/office/powerpoint/2010/main" val="245870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585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i="1" noProof="0" dirty="0"/>
              <a:t>Four</a:t>
            </a:r>
            <a:r>
              <a:rPr lang="en-GB" sz="1400" i="1" noProof="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957685" y="2677933"/>
            <a:ext cx="1787650" cy="1917845"/>
            <a:chOff x="489088" y="4071380"/>
            <a:chExt cx="1787650" cy="1917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/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minor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&gt;</a:t>
                  </a:r>
                  <a14:m>
                    <m:oMath xmlns:m="http://schemas.openxmlformats.org/officeDocument/2006/math">
                      <m:r>
                        <a:rPr lang="it-IT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sz="140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Dangerous</a:t>
              </a:r>
              <a:endParaRPr lang="en-GB" sz="12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745335" y="2636819"/>
            <a:ext cx="3843125" cy="1963139"/>
            <a:chOff x="2146058" y="4032106"/>
            <a:chExt cx="3843125" cy="196313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5006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146058" y="4365828"/>
              <a:ext cx="474344" cy="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41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176100" y="405147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/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dominant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time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&lt; </a:t>
                  </a:r>
                  <a14:m>
                    <m:oMath xmlns:m="http://schemas.openxmlformats.org/officeDocument/2006/math">
                      <m:r>
                        <a:rPr lang="it-IT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it-IT" sz="1400" b="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pic>
        <p:nvPicPr>
          <p:cNvPr id="19" name="Immagine 1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B0A7809-5E5B-C366-E861-B6D9B7A0F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51C1E9-C64F-D678-F69C-F46D58E9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327661" y="2744441"/>
            <a:ext cx="242693" cy="120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738141" y="1699260"/>
            <a:ext cx="0" cy="178689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404266" y="2810077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738141" y="2071529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BFEF0-1102-3854-CF0F-EF335804ED2B}"/>
              </a:ext>
            </a:extLst>
          </p:cNvPr>
          <p:cNvSpPr txBox="1">
            <a:spLocks/>
          </p:cNvSpPr>
          <p:nvPr/>
        </p:nvSpPr>
        <p:spPr>
          <a:xfrm>
            <a:off x="875031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Dangerous signals present a peak relative to the His bundle conduction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A3E57B3-2916-F4C7-7B6A-EA836A302FCB}"/>
              </a:ext>
            </a:extLst>
          </p:cNvPr>
          <p:cNvSpPr txBox="1">
            <a:spLocks/>
          </p:cNvSpPr>
          <p:nvPr/>
        </p:nvSpPr>
        <p:spPr>
          <a:xfrm>
            <a:off x="3427162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Indifferent signals present a dominant atrial peak respect to effective ones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DD15933-04DA-9481-50B4-AEB96E6D95AF}"/>
              </a:ext>
            </a:extLst>
          </p:cNvPr>
          <p:cNvGrpSpPr/>
          <p:nvPr/>
        </p:nvGrpSpPr>
        <p:grpSpPr>
          <a:xfrm>
            <a:off x="8141314" y="3794885"/>
            <a:ext cx="3360444" cy="2484962"/>
            <a:chOff x="8141314" y="3794885"/>
            <a:chExt cx="3360444" cy="2484962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1DAB2D7-8C55-EBDD-8494-0813FDC24E4A}"/>
                </a:ext>
              </a:extLst>
            </p:cNvPr>
            <p:cNvGrpSpPr/>
            <p:nvPr/>
          </p:nvGrpSpPr>
          <p:grpSpPr>
            <a:xfrm>
              <a:off x="8141314" y="3794885"/>
              <a:ext cx="3193653" cy="2484962"/>
              <a:chOff x="8141314" y="3794885"/>
              <a:chExt cx="3193653" cy="2484962"/>
            </a:xfrm>
          </p:grpSpPr>
          <p:pic>
            <p:nvPicPr>
              <p:cNvPr id="9" name="Immagine 8" descr="Immagine che contiene testo, schermata, diagramma&#10;&#10;Il contenuto generato dall'IA potrebbe non essere corretto.">
                <a:extLst>
                  <a:ext uri="{FF2B5EF4-FFF2-40B4-BE49-F238E27FC236}">
                    <a16:creationId xmlns:a16="http://schemas.microsoft.com/office/drawing/2014/main" id="{62A383BE-ED2F-BC1A-B85C-54B55CB80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1314" y="3794885"/>
                <a:ext cx="3193653" cy="2484962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6164D9D7-5CF8-FC95-DE6E-4C2805F99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0600" y="5695228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/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531F2EF-568E-9D13-4F7B-00822BF74C85}"/>
              </a:ext>
            </a:extLst>
          </p:cNvPr>
          <p:cNvGrpSpPr/>
          <p:nvPr/>
        </p:nvGrpSpPr>
        <p:grpSpPr>
          <a:xfrm>
            <a:off x="8141314" y="3799076"/>
            <a:ext cx="3403803" cy="2484961"/>
            <a:chOff x="4489633" y="3737383"/>
            <a:chExt cx="3403803" cy="2484961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54C4E656-4DAA-A21B-6109-5A5FB22A2A5E}"/>
                </a:ext>
              </a:extLst>
            </p:cNvPr>
            <p:cNvGrpSpPr/>
            <p:nvPr/>
          </p:nvGrpSpPr>
          <p:grpSpPr>
            <a:xfrm>
              <a:off x="4489633" y="3737383"/>
              <a:ext cx="3193653" cy="2484961"/>
              <a:chOff x="8141314" y="3794885"/>
              <a:chExt cx="3193653" cy="2484961"/>
            </a:xfrm>
          </p:grpSpPr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1404F0B8-2E47-C493-2394-FC72E562E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41314" y="3794885"/>
                <a:ext cx="3193653" cy="2484961"/>
              </a:xfrm>
              <a:prstGeom prst="rect">
                <a:avLst/>
              </a:prstGeom>
            </p:spPr>
          </p:pic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F4A22BAC-E3E6-73C4-03D4-E270B8CA3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3428" y="4287052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/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800" b="0" noProof="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637" y="1756659"/>
            <a:ext cx="889607" cy="64410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27" y="1686369"/>
            <a:ext cx="804851" cy="73168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61" y="1693148"/>
            <a:ext cx="787966" cy="731682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6231928" y="2743551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whole feature set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56194" y="1779940"/>
            <a:ext cx="4899726" cy="411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Tree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Multinomial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logistic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regression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Support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vector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machine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100" noProof="0" dirty="0">
              <a:solidFill>
                <a:srgbClr val="00206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5537" y="3113541"/>
            <a:ext cx="2227807" cy="1361559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7472053" y="25127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7F079A-C9D0-6531-4DF3-D37BF8B72EBE}"/>
              </a:ext>
            </a:extLst>
          </p:cNvPr>
          <p:cNvSpPr/>
          <p:nvPr/>
        </p:nvSpPr>
        <p:spPr>
          <a:xfrm>
            <a:off x="8610600" y="4284470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reduced feature 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5EA018E-86A4-B5F0-5543-7647EC475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8753227" y="4644639"/>
            <a:ext cx="2256750" cy="151080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F3A0BB5-212B-A361-30CA-6F3B7E3D31AD}"/>
              </a:ext>
            </a:extLst>
          </p:cNvPr>
          <p:cNvSpPr/>
          <p:nvPr/>
        </p:nvSpPr>
        <p:spPr>
          <a:xfrm>
            <a:off x="9001054" y="3531618"/>
            <a:ext cx="2130897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Features selection</a:t>
            </a:r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73BBE680-4CCE-BFE0-84B7-9E9995373CD3}"/>
              </a:ext>
            </a:extLst>
          </p:cNvPr>
          <p:cNvSpPr/>
          <p:nvPr/>
        </p:nvSpPr>
        <p:spPr>
          <a:xfrm rot="16200000">
            <a:off x="8632172" y="3510105"/>
            <a:ext cx="143242" cy="422606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66B8B984-F51B-2AF1-4A8B-722714464589}"/>
              </a:ext>
            </a:extLst>
          </p:cNvPr>
          <p:cNvSpPr/>
          <p:nvPr/>
        </p:nvSpPr>
        <p:spPr>
          <a:xfrm>
            <a:off x="9994881" y="3956491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9" name="Immagine 8" descr="Immagine che contiene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238D3C8F-7C88-6C52-4352-2F4CC5AA4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2" t="24997" r="36764" b="57667"/>
          <a:stretch/>
        </p:blipFill>
        <p:spPr>
          <a:xfrm>
            <a:off x="496471" y="4175318"/>
            <a:ext cx="4179161" cy="1061145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45FD1D-3A33-C964-0CB4-C1FF7C699D56}"/>
              </a:ext>
            </a:extLst>
          </p:cNvPr>
          <p:cNvSpPr/>
          <p:nvPr/>
        </p:nvSpPr>
        <p:spPr>
          <a:xfrm>
            <a:off x="496472" y="3685749"/>
            <a:ext cx="4179160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Leave One Patient Out cross validation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F724E62-9378-2457-8C29-0F8E6F88CBA6}"/>
              </a:ext>
            </a:extLst>
          </p:cNvPr>
          <p:cNvSpPr/>
          <p:nvPr/>
        </p:nvSpPr>
        <p:spPr>
          <a:xfrm>
            <a:off x="728120" y="5400039"/>
            <a:ext cx="1545688" cy="30826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Train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FC03FCF-06AF-4B92-0A72-1C7E64DDDDF6}"/>
              </a:ext>
            </a:extLst>
          </p:cNvPr>
          <p:cNvSpPr/>
          <p:nvPr/>
        </p:nvSpPr>
        <p:spPr>
          <a:xfrm>
            <a:off x="2709320" y="5400039"/>
            <a:ext cx="1545688" cy="3082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4B6B8-678A-6E0F-4A66-CE986DF0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D2197-9DFA-D309-2B31-51C1B5EA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performance assessment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DBD2C-6512-9EEA-FC65-461881E5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B0B0E63-BE0B-E582-C53B-18ADEE1ADF9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F25A70-25F8-BA49-97A1-9FD8F202A212}"/>
              </a:ext>
            </a:extLst>
          </p:cNvPr>
          <p:cNvSpPr/>
          <p:nvPr/>
        </p:nvSpPr>
        <p:spPr>
          <a:xfrm>
            <a:off x="1755083" y="149751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Confusion matrix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07B7BCC-98DD-8229-FF72-E3AD68D0E6BB}"/>
              </a:ext>
            </a:extLst>
          </p:cNvPr>
          <p:cNvGrpSpPr/>
          <p:nvPr/>
        </p:nvGrpSpPr>
        <p:grpSpPr>
          <a:xfrm>
            <a:off x="606399" y="2080260"/>
            <a:ext cx="3986569" cy="3374136"/>
            <a:chOff x="606399" y="2080260"/>
            <a:chExt cx="3986569" cy="337413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55A69F-4780-A733-7706-2946B6D4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38" r="15041"/>
            <a:stretch/>
          </p:blipFill>
          <p:spPr>
            <a:xfrm>
              <a:off x="606399" y="2080260"/>
              <a:ext cx="3986569" cy="337413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0FBD1F-9A5E-BB78-6ACE-370FCD8AA602}"/>
                </a:ext>
              </a:extLst>
            </p:cNvPr>
            <p:cNvSpPr/>
            <p:nvPr/>
          </p:nvSpPr>
          <p:spPr>
            <a:xfrm>
              <a:off x="1755083" y="2339340"/>
              <a:ext cx="741229" cy="486156"/>
            </a:xfrm>
            <a:prstGeom prst="rect">
              <a:avLst/>
            </a:prstGeom>
            <a:solidFill>
              <a:srgbClr val="0830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8F94A5BF-79FC-006C-4807-A3A9C4D79A2A}"/>
                </a:ext>
              </a:extLst>
            </p:cNvPr>
            <p:cNvSpPr/>
            <p:nvPr/>
          </p:nvSpPr>
          <p:spPr>
            <a:xfrm>
              <a:off x="2727210" y="2339340"/>
              <a:ext cx="741229" cy="486156"/>
            </a:xfrm>
            <a:prstGeom prst="rect">
              <a:avLst/>
            </a:prstGeom>
            <a:solidFill>
              <a:srgbClr val="BCD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19908D8-6B97-627B-0288-7B786AE5AE09}"/>
                </a:ext>
              </a:extLst>
            </p:cNvPr>
            <p:cNvSpPr/>
            <p:nvPr/>
          </p:nvSpPr>
          <p:spPr>
            <a:xfrm>
              <a:off x="3699337" y="2349057"/>
              <a:ext cx="741229" cy="486156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D1ABBFA-A9C5-2875-723B-D75438893024}"/>
                </a:ext>
              </a:extLst>
            </p:cNvPr>
            <p:cNvSpPr/>
            <p:nvPr/>
          </p:nvSpPr>
          <p:spPr>
            <a:xfrm>
              <a:off x="2727209" y="3238757"/>
              <a:ext cx="741229" cy="486156"/>
            </a:xfrm>
            <a:prstGeom prst="rect">
              <a:avLst/>
            </a:prstGeom>
            <a:solidFill>
              <a:srgbClr val="DBE9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0581CD9-4940-ADCF-9564-0AE542047F46}"/>
                </a:ext>
              </a:extLst>
            </p:cNvPr>
            <p:cNvSpPr/>
            <p:nvPr/>
          </p:nvSpPr>
          <p:spPr>
            <a:xfrm>
              <a:off x="1755083" y="3281172"/>
              <a:ext cx="741229" cy="486156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C24BAA2-28D0-14B8-16CC-6C2F0BAD238C}"/>
                </a:ext>
              </a:extLst>
            </p:cNvPr>
            <p:cNvSpPr/>
            <p:nvPr/>
          </p:nvSpPr>
          <p:spPr>
            <a:xfrm>
              <a:off x="3699337" y="3238757"/>
              <a:ext cx="741229" cy="486156"/>
            </a:xfrm>
            <a:prstGeom prst="rect">
              <a:avLst/>
            </a:prstGeom>
            <a:solidFill>
              <a:srgbClr val="F7F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5858E86-59D2-C7BA-7636-98862ED13C9B}"/>
                </a:ext>
              </a:extLst>
            </p:cNvPr>
            <p:cNvSpPr/>
            <p:nvPr/>
          </p:nvSpPr>
          <p:spPr>
            <a:xfrm>
              <a:off x="3699336" y="4259837"/>
              <a:ext cx="741229" cy="486156"/>
            </a:xfrm>
            <a:prstGeom prst="rect">
              <a:avLst/>
            </a:prstGeom>
            <a:solidFill>
              <a:srgbClr val="E3EE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EB1592E-88F2-B515-4C7A-BE9A4E1845E9}"/>
                </a:ext>
              </a:extLst>
            </p:cNvPr>
            <p:cNvSpPr/>
            <p:nvPr/>
          </p:nvSpPr>
          <p:spPr>
            <a:xfrm>
              <a:off x="2727208" y="4259837"/>
              <a:ext cx="741229" cy="486156"/>
            </a:xfrm>
            <a:prstGeom prst="rect">
              <a:avLst/>
            </a:prstGeom>
            <a:solidFill>
              <a:srgbClr val="F5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D66B1E2-EAEE-83ED-AF6A-1F57A4F48483}"/>
                </a:ext>
              </a:extLst>
            </p:cNvPr>
            <p:cNvSpPr/>
            <p:nvPr/>
          </p:nvSpPr>
          <p:spPr>
            <a:xfrm>
              <a:off x="1755080" y="4223004"/>
              <a:ext cx="741229" cy="486156"/>
            </a:xfrm>
            <a:prstGeom prst="rect">
              <a:avLst/>
            </a:prstGeom>
            <a:solidFill>
              <a:srgbClr val="EFF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06E070D-74FA-3294-B4E7-53A92E1F4CA2}"/>
              </a:ext>
            </a:extLst>
          </p:cNvPr>
          <p:cNvSpPr/>
          <p:nvPr/>
        </p:nvSpPr>
        <p:spPr>
          <a:xfrm>
            <a:off x="1705589" y="2197100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F04F00F-ECAA-2EE9-16D0-798372E257E4}"/>
              </a:ext>
            </a:extLst>
          </p:cNvPr>
          <p:cNvSpPr/>
          <p:nvPr/>
        </p:nvSpPr>
        <p:spPr>
          <a:xfrm>
            <a:off x="2655592" y="3146995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F7F202C-BD78-48B3-C778-9E21C1D337C5}"/>
              </a:ext>
            </a:extLst>
          </p:cNvPr>
          <p:cNvSpPr/>
          <p:nvPr/>
        </p:nvSpPr>
        <p:spPr>
          <a:xfrm>
            <a:off x="3601742" y="4097082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223F8B3-2A81-F443-19F2-7AAC1A304C31}"/>
              </a:ext>
            </a:extLst>
          </p:cNvPr>
          <p:cNvSpPr/>
          <p:nvPr/>
        </p:nvSpPr>
        <p:spPr>
          <a:xfrm>
            <a:off x="2655592" y="2200653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BDA57DD-18B3-F5C5-53FE-293A1FC6CB8E}"/>
              </a:ext>
            </a:extLst>
          </p:cNvPr>
          <p:cNvSpPr/>
          <p:nvPr/>
        </p:nvSpPr>
        <p:spPr>
          <a:xfrm>
            <a:off x="2655591" y="4079302"/>
            <a:ext cx="869219" cy="7735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F93993A-E562-F35D-2961-9FFBE6E48038}"/>
              </a:ext>
            </a:extLst>
          </p:cNvPr>
          <p:cNvGrpSpPr/>
          <p:nvPr/>
        </p:nvGrpSpPr>
        <p:grpSpPr>
          <a:xfrm>
            <a:off x="4943629" y="2080260"/>
            <a:ext cx="5786040" cy="3228281"/>
            <a:chOff x="5606826" y="2081996"/>
            <a:chExt cx="5253990" cy="32282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𝑃𝑟𝑒𝑐𝑖𝑠𝑖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𝑅𝑒𝑐𝑎𝑙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𝑠𝑐𝑜𝑟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𝑊𝑒𝑖𝑔h𝑡𝑒𝑑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61908035-3F89-6161-629B-C9C734438216}"/>
              </a:ext>
            </a:extLst>
          </p:cNvPr>
          <p:cNvSpPr/>
          <p:nvPr/>
        </p:nvSpPr>
        <p:spPr>
          <a:xfrm>
            <a:off x="6465049" y="1495783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Classification metrics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F9325558-0772-9B05-DA4F-B7C6111060BD}"/>
              </a:ext>
            </a:extLst>
          </p:cNvPr>
          <p:cNvSpPr/>
          <p:nvPr/>
        </p:nvSpPr>
        <p:spPr>
          <a:xfrm>
            <a:off x="7994604" y="2206538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amount of positive predictions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5D46DEC-500B-F582-8500-FBED90B205A3}"/>
              </a:ext>
            </a:extLst>
          </p:cNvPr>
          <p:cNvSpPr/>
          <p:nvPr/>
        </p:nvSpPr>
        <p:spPr>
          <a:xfrm>
            <a:off x="7994604" y="3000264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total positive traces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09670FD-08A8-CDC4-1D15-E3141AC83133}"/>
              </a:ext>
            </a:extLst>
          </p:cNvPr>
          <p:cNvSpPr/>
          <p:nvPr/>
        </p:nvSpPr>
        <p:spPr>
          <a:xfrm>
            <a:off x="8882436" y="3852584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Balance between precision and recall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A25887EB-0000-89B7-CE73-04D8DF7FE2B6}"/>
              </a:ext>
            </a:extLst>
          </p:cNvPr>
          <p:cNvSpPr/>
          <p:nvPr/>
        </p:nvSpPr>
        <p:spPr>
          <a:xfrm>
            <a:off x="10642788" y="4678551"/>
            <a:ext cx="1282980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Global metric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6B9AA21-E3CD-3E04-876B-1B02E29283E5}"/>
              </a:ext>
            </a:extLst>
          </p:cNvPr>
          <p:cNvSpPr/>
          <p:nvPr/>
        </p:nvSpPr>
        <p:spPr>
          <a:xfrm>
            <a:off x="3601741" y="3146995"/>
            <a:ext cx="869219" cy="773560"/>
          </a:xfrm>
          <a:prstGeom prst="roundRect">
            <a:avLst/>
          </a:prstGeom>
          <a:solidFill>
            <a:srgbClr val="FDB46B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D99FAE0-B09E-5218-1969-120E616CFB0B}"/>
              </a:ext>
            </a:extLst>
          </p:cNvPr>
          <p:cNvSpPr/>
          <p:nvPr/>
        </p:nvSpPr>
        <p:spPr>
          <a:xfrm>
            <a:off x="1705588" y="3146995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80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15FA-42DB-420E-BB48-CC6153B0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56F89-9DD8-11F2-7EC5-BFB4F87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pathology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9A3E4-0EB2-C41B-9620-0868FA9F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BB7FCF-7E9F-A5DA-9157-9AD2111D256D}"/>
              </a:ext>
            </a:extLst>
          </p:cNvPr>
          <p:cNvSpPr txBox="1"/>
          <p:nvPr/>
        </p:nvSpPr>
        <p:spPr>
          <a:xfrm>
            <a:off x="395452" y="1564640"/>
            <a:ext cx="546354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Atrioventricular nodal re-entry  tachycardia</a:t>
            </a:r>
            <a:endParaRPr lang="en-GB" noProof="0" dirty="0"/>
          </a:p>
          <a:p>
            <a:pPr>
              <a:spcBef>
                <a:spcPts val="600"/>
              </a:spcBef>
            </a:pPr>
            <a:r>
              <a:rPr lang="en-GB" b="1" noProof="0" dirty="0"/>
              <a:t>Atrioventricular nodal </a:t>
            </a:r>
            <a:r>
              <a:rPr lang="en-GB" b="1" noProof="0" dirty="0" err="1"/>
              <a:t>reentrant</a:t>
            </a:r>
            <a:r>
              <a:rPr lang="en-GB" b="1" noProof="0" dirty="0"/>
              <a:t> tachycardia (AVNRT) </a:t>
            </a:r>
            <a:r>
              <a:rPr lang="en-GB" noProof="0" dirty="0"/>
              <a:t>is caused by the </a:t>
            </a:r>
            <a:r>
              <a:rPr lang="en-GB" b="1" noProof="0" dirty="0">
                <a:solidFill>
                  <a:srgbClr val="002060"/>
                </a:solidFill>
              </a:rPr>
              <a:t>presence of  a </a:t>
            </a:r>
            <a:r>
              <a:rPr lang="en-GB" b="1" noProof="0" dirty="0" err="1">
                <a:solidFill>
                  <a:srgbClr val="002060"/>
                </a:solidFill>
              </a:rPr>
              <a:t>reentrant</a:t>
            </a:r>
            <a:r>
              <a:rPr lang="en-GB" b="1" noProof="0" dirty="0">
                <a:solidFill>
                  <a:srgbClr val="002060"/>
                </a:solidFill>
              </a:rPr>
              <a:t> circuit into the dual electric pathways</a:t>
            </a:r>
            <a:r>
              <a:rPr lang="en-GB" noProof="0" dirty="0"/>
              <a:t>, that triggers rapid heartbeats.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1CB62C5-1C97-0A59-6A1A-39CE002738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grayscl/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6563010" y="1564640"/>
            <a:ext cx="5060029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943F8B75-4FFF-7244-03B3-67C821F6CA37}"/>
              </a:ext>
            </a:extLst>
          </p:cNvPr>
          <p:cNvSpPr/>
          <p:nvPr/>
        </p:nvSpPr>
        <p:spPr>
          <a:xfrm rot="20220731">
            <a:off x="9709405" y="3588314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Freccia in giù 32">
            <a:extLst>
              <a:ext uri="{FF2B5EF4-FFF2-40B4-BE49-F238E27FC236}">
                <a16:creationId xmlns:a16="http://schemas.microsoft.com/office/drawing/2014/main" id="{6D64B9EC-56C8-50AA-6C90-D7292B80153F}"/>
              </a:ext>
            </a:extLst>
          </p:cNvPr>
          <p:cNvSpPr/>
          <p:nvPr/>
        </p:nvSpPr>
        <p:spPr>
          <a:xfrm rot="20220731">
            <a:off x="9610667" y="3388141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329CAE-57BB-78E9-9A65-B5D71D4A8BF4}"/>
              </a:ext>
            </a:extLst>
          </p:cNvPr>
          <p:cNvSpPr/>
          <p:nvPr/>
        </p:nvSpPr>
        <p:spPr>
          <a:xfrm rot="20220731">
            <a:off x="9511927" y="316956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09D3D7B4-82F6-3E43-CBA4-9A5DC09F9353}"/>
              </a:ext>
            </a:extLst>
          </p:cNvPr>
          <p:cNvSpPr/>
          <p:nvPr/>
        </p:nvSpPr>
        <p:spPr>
          <a:xfrm rot="18551426">
            <a:off x="9869211" y="3734605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Freccia in giù 35">
            <a:extLst>
              <a:ext uri="{FF2B5EF4-FFF2-40B4-BE49-F238E27FC236}">
                <a16:creationId xmlns:a16="http://schemas.microsoft.com/office/drawing/2014/main" id="{AA97B62B-F033-217A-9FFE-8616128A5E61}"/>
              </a:ext>
            </a:extLst>
          </p:cNvPr>
          <p:cNvSpPr/>
          <p:nvPr/>
        </p:nvSpPr>
        <p:spPr>
          <a:xfrm rot="19139589">
            <a:off x="10041803" y="391668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332A9FAA-EA65-9A76-4B70-7816D670A383}"/>
              </a:ext>
            </a:extLst>
          </p:cNvPr>
          <p:cNvSpPr/>
          <p:nvPr/>
        </p:nvSpPr>
        <p:spPr>
          <a:xfrm rot="19492239">
            <a:off x="10187171" y="4094538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Freccia in giù 37">
            <a:extLst>
              <a:ext uri="{FF2B5EF4-FFF2-40B4-BE49-F238E27FC236}">
                <a16:creationId xmlns:a16="http://schemas.microsoft.com/office/drawing/2014/main" id="{45EDC9E0-9E6E-D56F-81F6-93046DEB300C}"/>
              </a:ext>
            </a:extLst>
          </p:cNvPr>
          <p:cNvSpPr/>
          <p:nvPr/>
        </p:nvSpPr>
        <p:spPr>
          <a:xfrm rot="19492239">
            <a:off x="10320121" y="4290516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0DB36307-4A62-2C25-C28F-7CF562B0183F}"/>
              </a:ext>
            </a:extLst>
          </p:cNvPr>
          <p:cNvSpPr/>
          <p:nvPr/>
        </p:nvSpPr>
        <p:spPr>
          <a:xfrm rot="1139861">
            <a:off x="9754227" y="3818506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Freccia in giù 41">
            <a:extLst>
              <a:ext uri="{FF2B5EF4-FFF2-40B4-BE49-F238E27FC236}">
                <a16:creationId xmlns:a16="http://schemas.microsoft.com/office/drawing/2014/main" id="{8DCA7915-41AA-5FD1-451E-8F74A627B884}"/>
              </a:ext>
            </a:extLst>
          </p:cNvPr>
          <p:cNvSpPr/>
          <p:nvPr/>
        </p:nvSpPr>
        <p:spPr>
          <a:xfrm rot="1823218">
            <a:off x="9698653" y="3931928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CF242CBD-006E-9436-CACE-56B7982C4BAD}"/>
              </a:ext>
            </a:extLst>
          </p:cNvPr>
          <p:cNvSpPr/>
          <p:nvPr/>
        </p:nvSpPr>
        <p:spPr>
          <a:xfrm rot="2882369">
            <a:off x="9612025" y="4030021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E6CEF5EA-BE02-7FF8-A2C7-AE7160BE6529}"/>
              </a:ext>
            </a:extLst>
          </p:cNvPr>
          <p:cNvSpPr/>
          <p:nvPr/>
        </p:nvSpPr>
        <p:spPr>
          <a:xfrm rot="4769689">
            <a:off x="9488414" y="407660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E2E594C9-4BC5-76D6-99F6-635525A54136}"/>
              </a:ext>
            </a:extLst>
          </p:cNvPr>
          <p:cNvSpPr/>
          <p:nvPr/>
        </p:nvSpPr>
        <p:spPr>
          <a:xfrm rot="6376071">
            <a:off x="9354558" y="404503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7186B134-0203-B062-DB3A-31A8A6DE4503}"/>
              </a:ext>
            </a:extLst>
          </p:cNvPr>
          <p:cNvSpPr/>
          <p:nvPr/>
        </p:nvSpPr>
        <p:spPr>
          <a:xfrm rot="9132741">
            <a:off x="9265933" y="3957249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" name="Immagine 2" descr="Immagine che contiene schizzo, disegno, diagramma, clipart&#10;&#10;Il contenuto generato dall'IA potrebbe non essere corretto.">
            <a:extLst>
              <a:ext uri="{FF2B5EF4-FFF2-40B4-BE49-F238E27FC236}">
                <a16:creationId xmlns:a16="http://schemas.microsoft.com/office/drawing/2014/main" id="{4E4D0E4C-F20F-E940-0142-92780B860FA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8" y="3258207"/>
            <a:ext cx="4201303" cy="2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89D0-D0ED-9131-696E-5CFCDEC4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6A8BF-A05D-44ED-656E-6CD6D09D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880DC7-4B3D-8F5D-A5B4-7DFD28A6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20</a:t>
            </a:fld>
            <a:endParaRPr lang="en-GB" noProof="0" dirty="0"/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E211931-12E6-E9DE-C5B4-44D96ECD8441}"/>
              </a:ext>
            </a:extLst>
          </p:cNvPr>
          <p:cNvGrpSpPr/>
          <p:nvPr/>
        </p:nvGrpSpPr>
        <p:grpSpPr>
          <a:xfrm>
            <a:off x="68837" y="1545362"/>
            <a:ext cx="2954842" cy="4720966"/>
            <a:chOff x="68837" y="1545362"/>
            <a:chExt cx="2954842" cy="472096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6D7088E-BDD9-5DEF-AA4F-791ED47F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837" y="2011469"/>
              <a:ext cx="2954842" cy="2393771"/>
            </a:xfrm>
            <a:prstGeom prst="rect">
              <a:avLst/>
            </a:prstGeom>
          </p:spPr>
        </p:pic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59C5E492-386F-AFA1-FC7D-0CCAF8E8661D}"/>
                </a:ext>
              </a:extLst>
            </p:cNvPr>
            <p:cNvSpPr/>
            <p:nvPr/>
          </p:nvSpPr>
          <p:spPr>
            <a:xfrm>
              <a:off x="295946" y="1545362"/>
              <a:ext cx="2484654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Knowledge based</a:t>
              </a: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2D46123-E94F-4C8F-FD00-43BC7A69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6" t="29341" r="546" b="17643"/>
            <a:stretch/>
          </p:blipFill>
          <p:spPr>
            <a:xfrm>
              <a:off x="407866" y="4356319"/>
              <a:ext cx="2299023" cy="988561"/>
            </a:xfrm>
            <a:prstGeom prst="rect">
              <a:avLst/>
            </a:prstGeom>
          </p:spPr>
        </p:pic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572F8545-2B8D-9467-E0F3-50C91D94EB0D}"/>
                </a:ext>
              </a:extLst>
            </p:cNvPr>
            <p:cNvSpPr/>
            <p:nvPr/>
          </p:nvSpPr>
          <p:spPr>
            <a:xfrm>
              <a:off x="399882" y="5344880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Partial classification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Fixed time thresholds and rigid rules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DC781217-84A8-450C-7A5C-D77D5372250F}"/>
                </a:ext>
              </a:extLst>
            </p:cNvPr>
            <p:cNvSpPr/>
            <p:nvPr/>
          </p:nvSpPr>
          <p:spPr>
            <a:xfrm>
              <a:off x="1371541" y="2349500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BDC1763-C9D5-D714-B26B-F11DA3F8F3D9}"/>
                </a:ext>
              </a:extLst>
            </p:cNvPr>
            <p:cNvSpPr/>
            <p:nvPr/>
          </p:nvSpPr>
          <p:spPr>
            <a:xfrm>
              <a:off x="1371541" y="35492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21E5BE90-4363-37AE-BD25-F1CF17B896E2}"/>
                </a:ext>
              </a:extLst>
            </p:cNvPr>
            <p:cNvSpPr/>
            <p:nvPr/>
          </p:nvSpPr>
          <p:spPr>
            <a:xfrm>
              <a:off x="1974620" y="293274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0793F9BA-7F6A-FAB3-5723-32BBED79FEF0}"/>
                </a:ext>
              </a:extLst>
            </p:cNvPr>
            <p:cNvSpPr/>
            <p:nvPr/>
          </p:nvSpPr>
          <p:spPr>
            <a:xfrm>
              <a:off x="761349" y="29317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A11A5EB1-61D3-8E74-1238-C98876B99556}"/>
              </a:ext>
            </a:extLst>
          </p:cNvPr>
          <p:cNvGrpSpPr/>
          <p:nvPr/>
        </p:nvGrpSpPr>
        <p:grpSpPr>
          <a:xfrm>
            <a:off x="3082949" y="1545362"/>
            <a:ext cx="2954840" cy="4718700"/>
            <a:chOff x="3082949" y="1545362"/>
            <a:chExt cx="2954840" cy="4718700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1B9C79FE-0DDD-A998-FCA7-29ABFF51B45B}"/>
                </a:ext>
              </a:extLst>
            </p:cNvPr>
            <p:cNvSpPr/>
            <p:nvPr/>
          </p:nvSpPr>
          <p:spPr>
            <a:xfrm>
              <a:off x="3268277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Decision Tree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945D824-2324-546B-6FB2-024CB346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2949" y="1974763"/>
              <a:ext cx="2954840" cy="234447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CC6FA00-BF64-3632-C52A-D4BA17AB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" t="28366" r="-1226" b="19406"/>
            <a:stretch/>
          </p:blipFill>
          <p:spPr>
            <a:xfrm>
              <a:off x="3409708" y="4263127"/>
              <a:ext cx="2301322" cy="999215"/>
            </a:xfrm>
            <a:prstGeom prst="rect">
              <a:avLst/>
            </a:prstGeom>
          </p:spPr>
        </p:pic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2C8AC0C-4421-61E3-A7CE-706ABAC8CE18}"/>
                </a:ext>
              </a:extLst>
            </p:cNvPr>
            <p:cNvSpPr/>
            <p:nvPr/>
          </p:nvSpPr>
          <p:spPr>
            <a:xfrm>
              <a:off x="3409708" y="5342614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Improves KB performance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5E6BE6B0-8D1E-26A3-8F29-4F3F8071CFF9}"/>
                </a:ext>
              </a:extLst>
            </p:cNvPr>
            <p:cNvSpPr/>
            <p:nvPr/>
          </p:nvSpPr>
          <p:spPr>
            <a:xfrm>
              <a:off x="4350767" y="23056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07025DB1-20ED-86F6-CA60-1C1071D4C6B6}"/>
                </a:ext>
              </a:extLst>
            </p:cNvPr>
            <p:cNvSpPr/>
            <p:nvPr/>
          </p:nvSpPr>
          <p:spPr>
            <a:xfrm>
              <a:off x="4350767" y="349168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123BB0BA-9699-D2C2-E936-DF418F4CE3A6}"/>
                </a:ext>
              </a:extLst>
            </p:cNvPr>
            <p:cNvSpPr/>
            <p:nvPr/>
          </p:nvSpPr>
          <p:spPr>
            <a:xfrm>
              <a:off x="493708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87CB4AEA-CD43-921C-2212-12118E584A78}"/>
                </a:ext>
              </a:extLst>
            </p:cNvPr>
            <p:cNvSpPr/>
            <p:nvPr/>
          </p:nvSpPr>
          <p:spPr>
            <a:xfrm>
              <a:off x="377289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108BFCD-A510-376C-6929-A56296313C03}"/>
              </a:ext>
            </a:extLst>
          </p:cNvPr>
          <p:cNvGrpSpPr/>
          <p:nvPr/>
        </p:nvGrpSpPr>
        <p:grpSpPr>
          <a:xfrm>
            <a:off x="6119297" y="1545362"/>
            <a:ext cx="2954840" cy="4718542"/>
            <a:chOff x="6119297" y="1545362"/>
            <a:chExt cx="2954840" cy="4718542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DA5F743-79AF-7DE0-F2E9-049D13662042}"/>
                </a:ext>
              </a:extLst>
            </p:cNvPr>
            <p:cNvSpPr/>
            <p:nvPr/>
          </p:nvSpPr>
          <p:spPr>
            <a:xfrm>
              <a:off x="6347848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Multinomial Logistic Regression</a:t>
              </a:r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316BD96-191D-E531-8B9F-E5B2CA97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19297" y="2011469"/>
              <a:ext cx="2954840" cy="2276974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F4A76100-F269-C92D-8FF1-D8504136D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6" r="19041" b="19223"/>
            <a:stretch/>
          </p:blipFill>
          <p:spPr>
            <a:xfrm>
              <a:off x="6413849" y="4257700"/>
              <a:ext cx="2405993" cy="1004641"/>
            </a:xfrm>
            <a:prstGeom prst="rect">
              <a:avLst/>
            </a:prstGeom>
          </p:spPr>
        </p:pic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B12F435E-7072-096A-05D6-5F7EFB7EADDC}"/>
                </a:ext>
              </a:extLst>
            </p:cNvPr>
            <p:cNvSpPr/>
            <p:nvPr/>
          </p:nvSpPr>
          <p:spPr>
            <a:xfrm>
              <a:off x="6481553" y="5342456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Probabilistic interpretation of model parameters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Performs similarly to KB classifier</a:t>
              </a: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81DC867C-6260-8A33-BA4F-6236A5E9F347}"/>
                </a:ext>
              </a:extLst>
            </p:cNvPr>
            <p:cNvSpPr/>
            <p:nvPr/>
          </p:nvSpPr>
          <p:spPr>
            <a:xfrm>
              <a:off x="7426725" y="230820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3815A7A9-886F-E093-8696-79DF7ED370D8}"/>
                </a:ext>
              </a:extLst>
            </p:cNvPr>
            <p:cNvSpPr/>
            <p:nvPr/>
          </p:nvSpPr>
          <p:spPr>
            <a:xfrm>
              <a:off x="7426725" y="3458309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0BAEF65-5833-043B-EFC0-1DCEAEF3C836}"/>
                </a:ext>
              </a:extLst>
            </p:cNvPr>
            <p:cNvSpPr/>
            <p:nvPr/>
          </p:nvSpPr>
          <p:spPr>
            <a:xfrm>
              <a:off x="8029804" y="2891451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52F34D3F-F8F5-8580-2254-E1CDE113F433}"/>
                </a:ext>
              </a:extLst>
            </p:cNvPr>
            <p:cNvSpPr/>
            <p:nvPr/>
          </p:nvSpPr>
          <p:spPr>
            <a:xfrm>
              <a:off x="6816533" y="2890498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FDCCADC-60A5-ADAA-3D50-FAA7F626FCFC}"/>
              </a:ext>
            </a:extLst>
          </p:cNvPr>
          <p:cNvGrpSpPr/>
          <p:nvPr/>
        </p:nvGrpSpPr>
        <p:grpSpPr>
          <a:xfrm>
            <a:off x="9168323" y="1545362"/>
            <a:ext cx="2954840" cy="4718543"/>
            <a:chOff x="9168323" y="1545362"/>
            <a:chExt cx="2954840" cy="4718543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767630FD-9F19-24F3-4A88-E0B3D79E35B5}"/>
                </a:ext>
              </a:extLst>
            </p:cNvPr>
            <p:cNvSpPr/>
            <p:nvPr/>
          </p:nvSpPr>
          <p:spPr>
            <a:xfrm>
              <a:off x="9427419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Support Vector Machine</a:t>
              </a:r>
            </a:p>
          </p:txBody>
        </p:sp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0DFD2343-0C7D-15FC-3699-85CB6DAB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68323" y="1965340"/>
              <a:ext cx="2954840" cy="2276974"/>
            </a:xfrm>
            <a:prstGeom prst="rect">
              <a:avLst/>
            </a:prstGeom>
          </p:spPr>
        </p:pic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A741A297-CFA4-3746-96D5-5680F5775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9497" r="12655" b="19888"/>
            <a:stretch/>
          </p:blipFill>
          <p:spPr>
            <a:xfrm>
              <a:off x="9450197" y="4257699"/>
              <a:ext cx="2405993" cy="1004642"/>
            </a:xfrm>
            <a:prstGeom prst="rect">
              <a:avLst/>
            </a:prstGeom>
          </p:spPr>
        </p:pic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D9CB310-93E5-EAAE-4336-5D408B78B55F}"/>
                </a:ext>
              </a:extLst>
            </p:cNvPr>
            <p:cNvSpPr/>
            <p:nvPr/>
          </p:nvSpPr>
          <p:spPr>
            <a:xfrm>
              <a:off x="9515335" y="5342456"/>
              <a:ext cx="2276783" cy="921449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Best performing classifier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Capture nonlinear relationships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Hardly explainable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Still affected by misclassification issues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C783896F-C1B8-6EBF-C66E-7F7B1583A1C5}"/>
                </a:ext>
              </a:extLst>
            </p:cNvPr>
            <p:cNvSpPr/>
            <p:nvPr/>
          </p:nvSpPr>
          <p:spPr>
            <a:xfrm>
              <a:off x="10467826" y="2288083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2" name="Rettangolo con angoli arrotondati 41">
              <a:extLst>
                <a:ext uri="{FF2B5EF4-FFF2-40B4-BE49-F238E27FC236}">
                  <a16:creationId xmlns:a16="http://schemas.microsoft.com/office/drawing/2014/main" id="{EBD5E42F-8E24-A988-A136-CFFD160CA281}"/>
                </a:ext>
              </a:extLst>
            </p:cNvPr>
            <p:cNvSpPr/>
            <p:nvPr/>
          </p:nvSpPr>
          <p:spPr>
            <a:xfrm>
              <a:off x="10467826" y="343072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A55E78CA-761B-E0EF-0264-CEAAAA07424C}"/>
                </a:ext>
              </a:extLst>
            </p:cNvPr>
            <p:cNvSpPr/>
            <p:nvPr/>
          </p:nvSpPr>
          <p:spPr>
            <a:xfrm>
              <a:off x="1106770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F9EC5693-BA17-06CD-DE79-1E7BA1018765}"/>
                </a:ext>
              </a:extLst>
            </p:cNvPr>
            <p:cNvSpPr/>
            <p:nvPr/>
          </p:nvSpPr>
          <p:spPr>
            <a:xfrm>
              <a:off x="988049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42B14333-C294-B4B6-D8FA-C8349E48C484}"/>
              </a:ext>
            </a:extLst>
          </p:cNvPr>
          <p:cNvCxnSpPr/>
          <p:nvPr/>
        </p:nvCxnSpPr>
        <p:spPr>
          <a:xfrm>
            <a:off x="3082949" y="1450428"/>
            <a:ext cx="0" cy="4813476"/>
          </a:xfrm>
          <a:prstGeom prst="line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0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3044819" y="1594201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711"/>
          <a:stretch/>
        </p:blipFill>
        <p:spPr>
          <a:xfrm>
            <a:off x="-182694" y="1958219"/>
            <a:ext cx="7081976" cy="435114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243794" y="2300932"/>
            <a:ext cx="1757726" cy="533708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679F3A2-606F-6528-BFB2-530066358427}"/>
              </a:ext>
            </a:extLst>
          </p:cNvPr>
          <p:cNvGrpSpPr/>
          <p:nvPr/>
        </p:nvGrpSpPr>
        <p:grpSpPr>
          <a:xfrm>
            <a:off x="6899282" y="3802055"/>
            <a:ext cx="5184165" cy="2223770"/>
            <a:chOff x="6899282" y="2582469"/>
            <a:chExt cx="5184165" cy="3351718"/>
          </a:xfrm>
        </p:grpSpPr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1071DBD9-64D9-0D8A-6731-5FFD6396F530}"/>
                </a:ext>
              </a:extLst>
            </p:cNvPr>
            <p:cNvSpPr/>
            <p:nvPr/>
          </p:nvSpPr>
          <p:spPr>
            <a:xfrm>
              <a:off x="6899282" y="2582469"/>
              <a:ext cx="5184165" cy="3351718"/>
            </a:xfrm>
            <a:prstGeom prst="roundRect">
              <a:avLst>
                <a:gd name="adj" fmla="val 7423"/>
              </a:avLst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1"/>
                  </a:solidFill>
                </a:rPr>
                <a:t>Most common features across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Number of active areas on total 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Second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value for TM1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time for TM2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Subdominant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First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Minor peak to dominant peak ratio</a:t>
              </a:r>
            </a:p>
            <a:p>
              <a:endParaRPr lang="en-GB" sz="8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10384790" y="4671616"/>
              <a:ext cx="1554911" cy="1046871"/>
            </a:xfrm>
            <a:prstGeom prst="roundRect">
              <a:avLst>
                <a:gd name="adj" fmla="val 13926"/>
              </a:avLst>
            </a:prstGeom>
            <a:solidFill>
              <a:schemeClr val="accent2">
                <a:alpha val="31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noProof="0" dirty="0">
                  <a:solidFill>
                    <a:schemeClr val="accent1"/>
                  </a:solidFill>
                </a:rPr>
                <a:t>Envelope based and template matching based  features</a:t>
              </a:r>
              <a:endParaRPr lang="en-GB" sz="1050" noProof="0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547C678-00D1-E816-868B-2E968EE4A3E1}"/>
              </a:ext>
            </a:extLst>
          </p:cNvPr>
          <p:cNvSpPr/>
          <p:nvPr/>
        </p:nvSpPr>
        <p:spPr>
          <a:xfrm>
            <a:off x="6899282" y="2189998"/>
            <a:ext cx="5184165" cy="1239002"/>
          </a:xfrm>
          <a:prstGeom prst="roundRect">
            <a:avLst>
              <a:gd name="adj" fmla="val 7423"/>
            </a:avLst>
          </a:prstGeom>
          <a:solidFill>
            <a:schemeClr val="accent5">
              <a:lumMod val="40000"/>
              <a:lumOff val="60000"/>
              <a:alpha val="31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1"/>
                </a:solidFill>
              </a:rPr>
              <a:t>Most important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endParaRPr lang="en-GB" sz="1200" noProof="0" dirty="0">
              <a:solidFill>
                <a:srgbClr val="002060"/>
              </a:solidFill>
            </a:endParaRPr>
          </a:p>
        </p:txBody>
      </p:sp>
      <p:sp>
        <p:nvSpPr>
          <p:cNvPr id="3" name="Freccia a pentagono 2">
            <a:extLst>
              <a:ext uri="{FF2B5EF4-FFF2-40B4-BE49-F238E27FC236}">
                <a16:creationId xmlns:a16="http://schemas.microsoft.com/office/drawing/2014/main" id="{4425082F-60CD-FFF5-05F7-946C829606FE}"/>
              </a:ext>
            </a:extLst>
          </p:cNvPr>
          <p:cNvSpPr/>
          <p:nvPr/>
        </p:nvSpPr>
        <p:spPr>
          <a:xfrm>
            <a:off x="334931" y="2783399"/>
            <a:ext cx="546100" cy="19742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>
                <a:solidFill>
                  <a:srgbClr val="002060"/>
                </a:solidFill>
              </a:rPr>
              <a:t>KB</a:t>
            </a:r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EC9F1696-7A7E-1DFB-B344-41A33EDF9B7D}"/>
              </a:ext>
            </a:extLst>
          </p:cNvPr>
          <p:cNvSpPr/>
          <p:nvPr/>
        </p:nvSpPr>
        <p:spPr>
          <a:xfrm>
            <a:off x="536160" y="4664715"/>
            <a:ext cx="546100" cy="19742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>
                <a:solidFill>
                  <a:srgbClr val="002060"/>
                </a:solidFill>
              </a:rPr>
              <a:t>KB</a:t>
            </a:r>
          </a:p>
        </p:txBody>
      </p: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492" y="1921060"/>
            <a:ext cx="9031016" cy="3015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i="1" dirty="0"/>
              <a:t>For the first time, a </a:t>
            </a:r>
            <a:r>
              <a:rPr lang="en-US" sz="1800" b="1" i="1" dirty="0"/>
              <a:t>knowledge-based</a:t>
            </a:r>
            <a:r>
              <a:rPr lang="en-US" sz="1800" i="1" dirty="0"/>
              <a:t> classifier has been </a:t>
            </a:r>
            <a:r>
              <a:rPr lang="en-US" sz="1800" b="1" i="1" dirty="0"/>
              <a:t>proposed</a:t>
            </a:r>
            <a:r>
              <a:rPr lang="en-US" sz="1800" i="1" dirty="0"/>
              <a:t> that can </a:t>
            </a:r>
            <a:r>
              <a:rPr lang="en-US" sz="1800" b="1" i="1" dirty="0"/>
              <a:t>mimic</a:t>
            </a:r>
            <a:r>
              <a:rPr lang="en-US" sz="1800" i="1" dirty="0"/>
              <a:t> the way </a:t>
            </a:r>
            <a:r>
              <a:rPr lang="en-US" sz="1800" b="1" i="1" dirty="0"/>
              <a:t>clinicians</a:t>
            </a:r>
            <a:r>
              <a:rPr lang="en-US" sz="1800" i="1" dirty="0"/>
              <a:t>' </a:t>
            </a:r>
            <a:r>
              <a:rPr lang="en-US" sz="1800" b="1" i="1" dirty="0"/>
              <a:t>reasoning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noProof="0" dirty="0"/>
              <a:t>The </a:t>
            </a:r>
            <a:r>
              <a:rPr lang="en-US" sz="1800" b="1" i="1" noProof="0" dirty="0"/>
              <a:t>knowledge-based</a:t>
            </a:r>
            <a:r>
              <a:rPr lang="en-US" sz="1800" i="1" noProof="0" dirty="0"/>
              <a:t> classifier was </a:t>
            </a:r>
            <a:r>
              <a:rPr lang="en-US" sz="1800" b="1" i="1" noProof="0" dirty="0"/>
              <a:t>compared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with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machine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leaning</a:t>
            </a:r>
            <a:r>
              <a:rPr lang="en-US" sz="1800" i="1" noProof="0" dirty="0"/>
              <a:t> techniques, and the </a:t>
            </a:r>
            <a:r>
              <a:rPr lang="en-US" sz="1800" b="1" i="1" noProof="0" dirty="0"/>
              <a:t>SVM</a:t>
            </a:r>
            <a:r>
              <a:rPr lang="en-US" sz="1800" i="1" noProof="0" dirty="0"/>
              <a:t> model </a:t>
            </a:r>
            <a:r>
              <a:rPr lang="en-US" sz="1800" b="1" i="1" noProof="0" dirty="0"/>
              <a:t>outperformed</a:t>
            </a:r>
            <a:r>
              <a:rPr lang="en-US" sz="1800" i="1" noProof="0" dirty="0"/>
              <a:t> it. </a:t>
            </a:r>
            <a:r>
              <a:rPr lang="en-US" sz="1800" b="1" i="1" noProof="0" dirty="0"/>
              <a:t>However</a:t>
            </a:r>
            <a:r>
              <a:rPr lang="en-US" sz="1800" i="1" noProof="0" dirty="0"/>
              <a:t>, even the best model </a:t>
            </a:r>
            <a:r>
              <a:rPr lang="en-US" sz="1800" b="1" i="1" noProof="0" dirty="0"/>
              <a:t>suffers</a:t>
            </a:r>
            <a:r>
              <a:rPr lang="en-US" sz="1800" i="1" noProof="0" dirty="0"/>
              <a:t> from </a:t>
            </a:r>
            <a:r>
              <a:rPr lang="en-US" sz="1800" b="1" i="1" noProof="0" dirty="0"/>
              <a:t>some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degree</a:t>
            </a:r>
            <a:r>
              <a:rPr lang="en-US" sz="1800" i="1" noProof="0" dirty="0"/>
              <a:t> of </a:t>
            </a:r>
            <a:r>
              <a:rPr lang="en-US" sz="1800" b="1" i="1" noProof="0" dirty="0"/>
              <a:t>classification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error</a:t>
            </a:r>
            <a:r>
              <a:rPr lang="en-US" sz="1800" i="1" noProof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i="1" noProof="0" dirty="0"/>
              <a:t>Key</a:t>
            </a:r>
            <a:r>
              <a:rPr lang="en-GB" sz="1800" noProof="0" dirty="0"/>
              <a:t> </a:t>
            </a:r>
            <a:r>
              <a:rPr lang="en-GB" sz="1800" b="1" i="1" noProof="0" dirty="0"/>
              <a:t>features</a:t>
            </a:r>
            <a:r>
              <a:rPr lang="en-GB" sz="1800" noProof="0" dirty="0"/>
              <a:t> include </a:t>
            </a:r>
            <a:r>
              <a:rPr lang="en-GB" sz="1800" b="1" i="1" noProof="0" dirty="0"/>
              <a:t>envelope-based</a:t>
            </a:r>
            <a:r>
              <a:rPr lang="en-GB" sz="1800" noProof="0" dirty="0"/>
              <a:t> activity and </a:t>
            </a:r>
            <a:r>
              <a:rPr lang="en-GB" sz="1800" b="1" i="1" noProof="0" dirty="0"/>
              <a:t>template</a:t>
            </a:r>
            <a:r>
              <a:rPr lang="en-GB" sz="1800" noProof="0" dirty="0"/>
              <a:t> </a:t>
            </a:r>
            <a:r>
              <a:rPr lang="en-GB" sz="1800" b="1" i="1" noProof="0" dirty="0"/>
              <a:t>matching, </a:t>
            </a:r>
            <a:r>
              <a:rPr lang="en-GB" sz="1800" noProof="0" dirty="0"/>
              <a:t>while</a:t>
            </a:r>
            <a:r>
              <a:rPr lang="en-GB" sz="1800" b="1" i="1" noProof="0" dirty="0"/>
              <a:t> STFT </a:t>
            </a:r>
            <a:r>
              <a:rPr lang="en-GB" sz="1800" noProof="0" dirty="0"/>
              <a:t>features</a:t>
            </a:r>
            <a:r>
              <a:rPr lang="en-GB" sz="1800" b="1" i="1" noProof="0" dirty="0"/>
              <a:t> role </a:t>
            </a:r>
            <a:r>
              <a:rPr lang="en-GB" sz="1800" noProof="0" dirty="0"/>
              <a:t>remains</a:t>
            </a:r>
            <a:r>
              <a:rPr lang="en-GB" sz="1800" b="1" i="1" noProof="0" dirty="0"/>
              <a:t> uncertain</a:t>
            </a:r>
            <a:endParaRPr lang="en-GB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EF7A4-6050-EE55-F307-8CF452E8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E0437-8B78-AD9C-113B-264929D2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Future works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82B370-9C55-2CD5-9181-49FA3067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D217F45-A009-07E7-84F2-877317E5617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07B0A4-0760-783D-682A-EB72DD0759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680AE6A-B0CA-3768-FD49-5364C7307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4283" y="1650389"/>
            <a:ext cx="7375022" cy="44196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b="1" i="1" dirty="0"/>
              <a:t>Fine</a:t>
            </a:r>
            <a:r>
              <a:rPr lang="en-US" sz="1800" i="1" dirty="0"/>
              <a:t> </a:t>
            </a:r>
            <a:r>
              <a:rPr lang="en-US" sz="1800" b="1" i="1" dirty="0"/>
              <a:t>tuning</a:t>
            </a:r>
            <a:r>
              <a:rPr lang="en-US" sz="1800" i="1" dirty="0"/>
              <a:t> of model parameters 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dirty="0"/>
              <a:t>Other</a:t>
            </a:r>
            <a:r>
              <a:rPr lang="en-US" sz="1800" i="1" dirty="0"/>
              <a:t> </a:t>
            </a:r>
            <a:r>
              <a:rPr lang="en-US" sz="1800" b="1" i="1" dirty="0"/>
              <a:t>models</a:t>
            </a:r>
            <a:r>
              <a:rPr lang="en-US" sz="1800" i="1" dirty="0"/>
              <a:t> evaluation, like Random Forest, AdaBoost or XgBoost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noProof="0" dirty="0"/>
              <a:t>Improving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feature</a:t>
            </a:r>
            <a:r>
              <a:rPr lang="en-US" sz="1800" i="1" dirty="0"/>
              <a:t> </a:t>
            </a:r>
            <a:r>
              <a:rPr lang="en-US" sz="1800" b="1" i="1" dirty="0"/>
              <a:t>selection</a:t>
            </a:r>
            <a:r>
              <a:rPr lang="en-US" sz="1800" i="1" dirty="0"/>
              <a:t> using specific algorithms like stepwise selection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b="1" noProof="0" dirty="0"/>
              <a:t>Down-sampling</a:t>
            </a:r>
            <a:r>
              <a:rPr lang="en-GB" sz="1800" noProof="0" dirty="0"/>
              <a:t> to balance the dataset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b="1" noProof="0" dirty="0"/>
              <a:t>Exploring</a:t>
            </a:r>
            <a:r>
              <a:rPr lang="en-GB" sz="1800" noProof="0" dirty="0"/>
              <a:t> the usage of </a:t>
            </a:r>
            <a:r>
              <a:rPr lang="en-GB" sz="1800" b="1" noProof="0" dirty="0"/>
              <a:t>spatial</a:t>
            </a:r>
            <a:r>
              <a:rPr lang="en-GB" sz="1800" noProof="0" dirty="0"/>
              <a:t>/</a:t>
            </a:r>
            <a:r>
              <a:rPr lang="en-GB" sz="1800" b="1" noProof="0" dirty="0"/>
              <a:t>geometrical</a:t>
            </a:r>
            <a:r>
              <a:rPr lang="en-GB" sz="1800" noProof="0" dirty="0"/>
              <a:t> features 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dirty="0"/>
              <a:t>Usage of </a:t>
            </a:r>
            <a:r>
              <a:rPr lang="en-GB" sz="1800" b="1" dirty="0"/>
              <a:t>Deep-Learning</a:t>
            </a:r>
            <a:r>
              <a:rPr lang="en-GB" sz="1800" dirty="0"/>
              <a:t> models like CNN or RNN 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dirty="0"/>
              <a:t>Exploring the usage of </a:t>
            </a:r>
            <a:r>
              <a:rPr lang="en-GB" sz="1800" b="1" dirty="0"/>
              <a:t>unsupervised</a:t>
            </a:r>
            <a:r>
              <a:rPr lang="en-GB" sz="1800" dirty="0"/>
              <a:t> </a:t>
            </a:r>
            <a:r>
              <a:rPr lang="en-GB" sz="1800" b="1" dirty="0"/>
              <a:t>learning</a:t>
            </a:r>
            <a:r>
              <a:rPr lang="en-GB" sz="1800" dirty="0"/>
              <a:t> algorithms </a:t>
            </a: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0D9D01D-8FC4-81CC-2CDD-61C879408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238" y="1303225"/>
            <a:ext cx="935355" cy="935355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81DACD6-318E-73FB-1912-D09E4163C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8928" y="2102677"/>
            <a:ext cx="685537" cy="685537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20ADDF3-575E-ADA2-3EA6-C4C586C34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9438" y="2784706"/>
            <a:ext cx="623274" cy="623274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934DDB3-A605-5637-7501-B684B5B7A7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0567" y="4188009"/>
            <a:ext cx="481566" cy="481566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EC0BC964-49C1-17F5-97B1-31BCDDCB39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00458" y="3416556"/>
            <a:ext cx="684761" cy="684761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05B248D9-2758-797C-42C2-8D50B638A4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8911" y="4752508"/>
            <a:ext cx="684760" cy="684760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2C6D5125-F250-FBAB-D54F-2680FD1F6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03360" y="5469070"/>
            <a:ext cx="489100" cy="4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21A63-99BC-7503-017A-832FECE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3AC0E1-61F2-05D4-3633-67D7F010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4ED1704-DB65-1451-46B4-0EF420941F9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383D142-A26F-85F7-6411-79C3E892FB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C9D443A-B773-343B-3F86-555839B50CF9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b="1" noProof="0" dirty="0">
                <a:solidFill>
                  <a:schemeClr val="accent1"/>
                </a:solidFill>
              </a:rPr>
              <a:t>Appendices</a:t>
            </a:r>
            <a:endParaRPr lang="en-GB" b="1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14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4A3E0-CA85-53B6-82CF-784A24A5C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84C4CA-DD37-B3F1-41A6-8AB33D19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7B79DC-E6DC-7638-C57F-9C16C48E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EB0DF3C-9B6E-4706-E6E7-AB5B206E7117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50EA5E7-0642-8CFD-CCD8-223386C160B7}"/>
              </a:ext>
            </a:extLst>
          </p:cNvPr>
          <p:cNvSpPr/>
          <p:nvPr/>
        </p:nvSpPr>
        <p:spPr>
          <a:xfrm>
            <a:off x="722586" y="2359572"/>
            <a:ext cx="4910959" cy="825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idea: is it possible to distinguish two classes based on one feature value? 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2F6CE5FF-EE48-46A9-1EA6-36469B7D3F1E}"/>
              </a:ext>
            </a:extLst>
          </p:cNvPr>
          <p:cNvGrpSpPr/>
          <p:nvPr/>
        </p:nvGrpSpPr>
        <p:grpSpPr>
          <a:xfrm>
            <a:off x="6096000" y="2003408"/>
            <a:ext cx="5544386" cy="1181226"/>
            <a:chOff x="6111707" y="2128107"/>
            <a:chExt cx="5544386" cy="11812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8F0D8264-35DD-BAC8-5A0A-C3C45C3B0CBD}"/>
                </a:ext>
              </a:extLst>
            </p:cNvPr>
            <p:cNvSpPr/>
            <p:nvPr/>
          </p:nvSpPr>
          <p:spPr>
            <a:xfrm>
              <a:off x="7956213" y="2128107"/>
              <a:ext cx="1849940" cy="36512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Blood pressure &gt; 140?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A416ABA6-04B7-5B27-54B2-127C9E23BE21}"/>
                </a:ext>
              </a:extLst>
            </p:cNvPr>
            <p:cNvSpPr/>
            <p:nvPr/>
          </p:nvSpPr>
          <p:spPr>
            <a:xfrm>
              <a:off x="6111707" y="2939169"/>
              <a:ext cx="1849940" cy="3651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Low risk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9AD279A-CF70-5D05-6AF6-0BE440042041}"/>
                </a:ext>
              </a:extLst>
            </p:cNvPr>
            <p:cNvSpPr/>
            <p:nvPr/>
          </p:nvSpPr>
          <p:spPr>
            <a:xfrm>
              <a:off x="9806153" y="2944208"/>
              <a:ext cx="1849940" cy="3651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High risk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A80F29CC-B0A3-08CF-B4E8-2EFEA2665A23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rot="5400000">
              <a:off x="7735962" y="1793947"/>
              <a:ext cx="445937" cy="1844506"/>
            </a:xfrm>
            <a:prstGeom prst="bentConnector3">
              <a:avLst/>
            </a:prstGeom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nettore a gomito 15">
              <a:extLst>
                <a:ext uri="{FF2B5EF4-FFF2-40B4-BE49-F238E27FC236}">
                  <a16:creationId xmlns:a16="http://schemas.microsoft.com/office/drawing/2014/main" id="{8A95EB3D-5EED-520C-4EEF-92B1ECC1B607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16200000" flipH="1">
              <a:off x="9580665" y="1793750"/>
              <a:ext cx="450976" cy="1849940"/>
            </a:xfrm>
            <a:prstGeom prst="bentConnector3">
              <a:avLst>
                <a:gd name="adj1" fmla="val 50000"/>
              </a:avLst>
            </a:prstGeom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FE6072AA-6BA0-3357-DD55-D3647333C1A3}"/>
                </a:ext>
              </a:extLst>
            </p:cNvPr>
            <p:cNvSpPr txBox="1"/>
            <p:nvPr/>
          </p:nvSpPr>
          <p:spPr>
            <a:xfrm>
              <a:off x="10231913" y="2372163"/>
              <a:ext cx="493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tx2"/>
                  </a:solidFill>
                </a:rPr>
                <a:t>Yes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65A8E705-55AB-56DE-C007-32DE0150F571}"/>
                </a:ext>
              </a:extLst>
            </p:cNvPr>
            <p:cNvSpPr txBox="1"/>
            <p:nvPr/>
          </p:nvSpPr>
          <p:spPr>
            <a:xfrm>
              <a:off x="7031243" y="2346229"/>
              <a:ext cx="493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tx2"/>
                  </a:solidFill>
                </a:rPr>
                <a:t>No</a:t>
              </a:r>
            </a:p>
          </p:txBody>
        </p: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4479D31-EE32-F18F-4298-86D27C0B31FE}"/>
              </a:ext>
            </a:extLst>
          </p:cNvPr>
          <p:cNvSpPr/>
          <p:nvPr/>
        </p:nvSpPr>
        <p:spPr>
          <a:xfrm>
            <a:off x="722586" y="3433003"/>
            <a:ext cx="4910959" cy="1656566"/>
          </a:xfrm>
          <a:prstGeom prst="roundRect">
            <a:avLst>
              <a:gd name="adj" fmla="val 732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noProof="0" dirty="0">
                <a:solidFill>
                  <a:schemeClr val="tx2"/>
                </a:solidFill>
              </a:rPr>
              <a:t>Despite </a:t>
            </a:r>
            <a:r>
              <a:rPr lang="en-GB" dirty="0">
                <a:solidFill>
                  <a:schemeClr val="tx2"/>
                </a:solidFill>
              </a:rPr>
              <a:t>it is very intuitive</a:t>
            </a:r>
            <a:r>
              <a:rPr lang="en-GB" noProof="0" dirty="0">
                <a:solidFill>
                  <a:schemeClr val="tx2"/>
                </a:solidFill>
              </a:rPr>
              <a:t>, using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noProof="0" dirty="0">
                <a:solidFill>
                  <a:schemeClr val="tx2"/>
                </a:solidFill>
              </a:rPr>
              <a:t>just one feature could be </a:t>
            </a:r>
            <a:r>
              <a:rPr lang="en-GB" b="1" noProof="0" dirty="0">
                <a:solidFill>
                  <a:schemeClr val="tx2"/>
                </a:solidFill>
              </a:rPr>
              <a:t>too</a:t>
            </a:r>
            <a:r>
              <a:rPr lang="en-GB" noProof="0" dirty="0">
                <a:solidFill>
                  <a:schemeClr val="tx2"/>
                </a:solidFill>
              </a:rPr>
              <a:t> </a:t>
            </a:r>
            <a:r>
              <a:rPr lang="en-GB" b="1" noProof="0" dirty="0">
                <a:solidFill>
                  <a:schemeClr val="tx2"/>
                </a:solidFill>
              </a:rPr>
              <a:t>simplistic</a:t>
            </a:r>
            <a:r>
              <a:rPr lang="en-GB" dirty="0">
                <a:solidFill>
                  <a:schemeClr val="tx2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What if there is a </a:t>
            </a:r>
            <a:r>
              <a:rPr lang="en-GB" b="1" dirty="0">
                <a:solidFill>
                  <a:schemeClr val="tx2"/>
                </a:solidFill>
              </a:rPr>
              <a:t>third</a:t>
            </a:r>
            <a:r>
              <a:rPr lang="en-GB" dirty="0">
                <a:solidFill>
                  <a:schemeClr val="tx2"/>
                </a:solidFill>
              </a:rPr>
              <a:t> class?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What if the patient has normal BP but abnormalities into ECG? 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92F300B-1DC2-565D-582C-C7125FF1203A}"/>
              </a:ext>
            </a:extLst>
          </p:cNvPr>
          <p:cNvSpPr/>
          <p:nvPr/>
        </p:nvSpPr>
        <p:spPr>
          <a:xfrm>
            <a:off x="6558455" y="3852942"/>
            <a:ext cx="4910959" cy="1027713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Decision tree models iteratively splits data according to one feature value to systematically combine variables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7E734153-AE22-D96F-62E4-A7CC6DA16935}"/>
              </a:ext>
            </a:extLst>
          </p:cNvPr>
          <p:cNvSpPr/>
          <p:nvPr/>
        </p:nvSpPr>
        <p:spPr>
          <a:xfrm>
            <a:off x="5892800" y="4190300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9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94086-56D6-674E-1E60-47F18671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A9F378-5B47-FDC1-533D-E5D04B93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2E8AAB-469E-3783-AA91-88A650E5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A777B08-4BD2-24A0-6249-3F920DB66A62}"/>
              </a:ext>
            </a:extLst>
          </p:cNvPr>
          <p:cNvSpPr/>
          <p:nvPr/>
        </p:nvSpPr>
        <p:spPr>
          <a:xfrm>
            <a:off x="1768306" y="1566528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1 split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56B34265-4B3A-5A18-1690-77B07689C926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1580812" y="1853981"/>
            <a:ext cx="1034792" cy="1190136"/>
          </a:xfrm>
          <a:prstGeom prst="bentConnector3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D736068C-B23C-F065-8DC3-C211777D618C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2754222" y="1870707"/>
            <a:ext cx="1034792" cy="115668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6ADB294-EE66-2B41-9EA4-C1C307183528}"/>
              </a:ext>
            </a:extLst>
          </p:cNvPr>
          <p:cNvSpPr txBox="1"/>
          <p:nvPr/>
        </p:nvSpPr>
        <p:spPr>
          <a:xfrm>
            <a:off x="3327150" y="20976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3B77775-6886-4DAC-188D-DF9A1A8F32E9}"/>
              </a:ext>
            </a:extLst>
          </p:cNvPr>
          <p:cNvSpPr txBox="1"/>
          <p:nvPr/>
        </p:nvSpPr>
        <p:spPr>
          <a:xfrm>
            <a:off x="1395390" y="2093231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D70EC4D0-1D4A-B8EB-48C5-98BAEB1D6327}"/>
              </a:ext>
            </a:extLst>
          </p:cNvPr>
          <p:cNvSpPr/>
          <p:nvPr/>
        </p:nvSpPr>
        <p:spPr>
          <a:xfrm>
            <a:off x="57817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2 split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BCFA4810-5370-F2DA-6E18-A05B0D79DB22}"/>
              </a:ext>
            </a:extLst>
          </p:cNvPr>
          <p:cNvSpPr/>
          <p:nvPr/>
        </p:nvSpPr>
        <p:spPr>
          <a:xfrm>
            <a:off x="292499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3 split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CA7125F5-32F4-68ED-0E39-C1050391CED8}"/>
              </a:ext>
            </a:extLst>
          </p:cNvPr>
          <p:cNvSpPr/>
          <p:nvPr/>
        </p:nvSpPr>
        <p:spPr>
          <a:xfrm>
            <a:off x="412358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5 split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DF68566F-2FD4-301C-4DAD-5F094568FB73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rot="5400000">
            <a:off x="2775131" y="3288657"/>
            <a:ext cx="1031916" cy="111774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3C2EF2A3-4CE2-58C1-5C8F-E2AE8F9DB6C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rot="16200000" flipH="1">
            <a:off x="3933300" y="3248229"/>
            <a:ext cx="1031916" cy="119859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FEFA58EC-A1B3-3EDD-F140-5C5EE503D9F4}"/>
              </a:ext>
            </a:extLst>
          </p:cNvPr>
          <p:cNvSpPr/>
          <p:nvPr/>
        </p:nvSpPr>
        <p:spPr>
          <a:xfrm>
            <a:off x="180724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4 split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A409C2E-D210-F096-E7DB-3C2684E917C7}"/>
              </a:ext>
            </a:extLst>
          </p:cNvPr>
          <p:cNvSpPr txBox="1"/>
          <p:nvPr/>
        </p:nvSpPr>
        <p:spPr>
          <a:xfrm>
            <a:off x="4498249" y="35479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305907F-096B-39B9-32B6-C0715ED61F6D}"/>
              </a:ext>
            </a:extLst>
          </p:cNvPr>
          <p:cNvSpPr txBox="1"/>
          <p:nvPr/>
        </p:nvSpPr>
        <p:spPr>
          <a:xfrm>
            <a:off x="2693276" y="3544785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CE74F710-B162-E7AC-EAAA-32F79D3CA98B}"/>
                  </a:ext>
                </a:extLst>
              </p:cNvPr>
              <p:cNvSpPr/>
              <p:nvPr/>
            </p:nvSpPr>
            <p:spPr>
              <a:xfrm>
                <a:off x="6166299" y="1487466"/>
                <a:ext cx="5856777" cy="3165814"/>
              </a:xfrm>
              <a:prstGeom prst="roundRect">
                <a:avLst>
                  <a:gd name="adj" fmla="val 3663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sz="1600" b="1" dirty="0">
                    <a:solidFill>
                      <a:schemeClr val="tx2"/>
                    </a:solidFill>
                  </a:rPr>
                  <a:t>Choose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feature A</a:t>
                </a:r>
                <a:r>
                  <a:rPr lang="en-GB" sz="1600" dirty="0">
                    <a:solidFill>
                      <a:schemeClr val="tx2"/>
                    </a:solidFill>
                  </a:rPr>
                  <a:t> which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ensures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best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split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according</a:t>
                </a:r>
                <a:r>
                  <a:rPr lang="en-GB" sz="1600" dirty="0">
                    <a:solidFill>
                      <a:schemeClr val="tx2"/>
                    </a:solidFill>
                  </a:rPr>
                  <a:t> to a criterion of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impurity</a:t>
                </a: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One common way is using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information gain: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𝑰𝑮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b="1" dirty="0">
                  <a:solidFill>
                    <a:schemeClr val="tx2"/>
                  </a:solidFill>
                </a:endParaRP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GB" sz="1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GB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noProof="0" dirty="0">
                    <a:solidFill>
                      <a:schemeClr val="tx2"/>
                    </a:solidFill>
                  </a:rPr>
                  <a:t>is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feature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is the split according to the value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of the feature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GB" sz="1600" dirty="0">
                  <a:solidFill>
                    <a:schemeClr val="tx2"/>
                  </a:solidFill>
                </a:endParaRP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GB" sz="1600" b="1" dirty="0">
                    <a:solidFill>
                      <a:schemeClr val="tx2"/>
                    </a:solidFill>
                  </a:rPr>
                  <a:t>Split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data</a:t>
                </a:r>
                <a:r>
                  <a:rPr lang="en-GB" sz="1600" dirty="0">
                    <a:solidFill>
                      <a:schemeClr val="tx2"/>
                    </a:solidFill>
                  </a:rPr>
                  <a:t> according to the value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of the feature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CE74F710-B162-E7AC-EAAA-32F79D3CA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99" y="1487466"/>
                <a:ext cx="5856777" cy="3165814"/>
              </a:xfrm>
              <a:prstGeom prst="roundRect">
                <a:avLst>
                  <a:gd name="adj" fmla="val 3663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2855AE29-BE34-48A7-4715-105D0B6A5DA4}"/>
              </a:ext>
            </a:extLst>
          </p:cNvPr>
          <p:cNvSpPr/>
          <p:nvPr/>
        </p:nvSpPr>
        <p:spPr>
          <a:xfrm>
            <a:off x="6166298" y="5002946"/>
            <a:ext cx="5856777" cy="905978"/>
          </a:xfrm>
          <a:prstGeom prst="roundRect">
            <a:avLst>
              <a:gd name="adj" fmla="val 3663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noProof="0" dirty="0">
                <a:solidFill>
                  <a:schemeClr val="tx2"/>
                </a:solidFill>
              </a:rPr>
              <a:t>Iterate</a:t>
            </a:r>
            <a:r>
              <a:rPr lang="en-GB" sz="1600" noProof="0" dirty="0">
                <a:solidFill>
                  <a:schemeClr val="tx2"/>
                </a:solidFill>
              </a:rPr>
              <a:t> the </a:t>
            </a:r>
            <a:r>
              <a:rPr lang="en-GB" sz="1600" b="1" noProof="0" dirty="0">
                <a:solidFill>
                  <a:schemeClr val="tx2"/>
                </a:solidFill>
              </a:rPr>
              <a:t>process</a:t>
            </a:r>
            <a:r>
              <a:rPr lang="en-GB" sz="1600" noProof="0" dirty="0">
                <a:solidFill>
                  <a:schemeClr val="tx2"/>
                </a:solidFill>
              </a:rPr>
              <a:t> till the </a:t>
            </a:r>
            <a:r>
              <a:rPr lang="en-GB" sz="1600" b="1" noProof="0" dirty="0">
                <a:solidFill>
                  <a:schemeClr val="tx2"/>
                </a:solidFill>
              </a:rPr>
              <a:t>target</a:t>
            </a:r>
            <a:r>
              <a:rPr lang="en-GB" sz="1600" noProof="0" dirty="0">
                <a:solidFill>
                  <a:schemeClr val="tx2"/>
                </a:solidFill>
              </a:rPr>
              <a:t> is </a:t>
            </a:r>
            <a:r>
              <a:rPr lang="en-GB" sz="1600" b="1" noProof="0" dirty="0">
                <a:solidFill>
                  <a:schemeClr val="tx2"/>
                </a:solidFill>
              </a:rPr>
              <a:t>reached</a:t>
            </a:r>
            <a:r>
              <a:rPr lang="en-GB" sz="1600" noProof="0" dirty="0">
                <a:solidFill>
                  <a:schemeClr val="tx2"/>
                </a:solidFill>
              </a:rPr>
              <a:t> according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2"/>
                </a:solidFill>
              </a:rPr>
              <a:t>S</a:t>
            </a:r>
            <a:r>
              <a:rPr lang="en-GB" sz="1600" b="1" noProof="0" dirty="0">
                <a:solidFill>
                  <a:schemeClr val="tx2"/>
                </a:solidFill>
              </a:rPr>
              <a:t>topping</a:t>
            </a:r>
            <a:r>
              <a:rPr lang="en-GB" sz="1600" noProof="0" dirty="0">
                <a:solidFill>
                  <a:schemeClr val="tx2"/>
                </a:solidFill>
              </a:rPr>
              <a:t> </a:t>
            </a:r>
            <a:r>
              <a:rPr lang="en-GB" sz="1600" b="1" noProof="0" dirty="0">
                <a:solidFill>
                  <a:schemeClr val="tx2"/>
                </a:solidFill>
              </a:rPr>
              <a:t>criterions</a:t>
            </a:r>
            <a:r>
              <a:rPr lang="en-GB" sz="1600" noProof="0" dirty="0">
                <a:solidFill>
                  <a:schemeClr val="tx2"/>
                </a:solidFill>
              </a:rPr>
              <a:t> (e.g. maximising a classification metric)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Each split contains only one example (require pruning) </a:t>
            </a: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E4BDD372-DF1C-9F8C-04A6-B6DD3695D86D}"/>
              </a:ext>
            </a:extLst>
          </p:cNvPr>
          <p:cNvSpPr/>
          <p:nvPr/>
        </p:nvSpPr>
        <p:spPr>
          <a:xfrm>
            <a:off x="671004" y="5704049"/>
            <a:ext cx="803873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1</a:t>
            </a:r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2E3E302A-0699-82C1-3F1F-97298AE0BC0A}"/>
              </a:ext>
            </a:extLst>
          </p:cNvPr>
          <p:cNvSpPr/>
          <p:nvPr/>
        </p:nvSpPr>
        <p:spPr>
          <a:xfrm>
            <a:off x="1770628" y="5698705"/>
            <a:ext cx="803874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2</a:t>
            </a:r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8FC0B7D2-1219-B447-4D7C-2AE1CCA84637}"/>
              </a:ext>
            </a:extLst>
          </p:cNvPr>
          <p:cNvSpPr/>
          <p:nvPr/>
        </p:nvSpPr>
        <p:spPr>
          <a:xfrm>
            <a:off x="306209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</a:t>
            </a:r>
            <a:r>
              <a:rPr lang="en-GB" sz="1400" b="1" noProof="0" dirty="0" err="1">
                <a:solidFill>
                  <a:schemeClr val="tx2"/>
                </a:solidFill>
              </a:rPr>
              <a:t>i</a:t>
            </a:r>
            <a:endParaRPr lang="en-GB" sz="1400" b="1" noProof="0" dirty="0">
              <a:solidFill>
                <a:schemeClr val="tx2"/>
              </a:solidFill>
            </a:endParaRPr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11FB1575-03D1-1F65-3525-DC089E7CDCE9}"/>
              </a:ext>
            </a:extLst>
          </p:cNvPr>
          <p:cNvSpPr/>
          <p:nvPr/>
        </p:nvSpPr>
        <p:spPr>
          <a:xfrm>
            <a:off x="449824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N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BCBE20BA-0564-D852-5126-E600C8967F65}"/>
              </a:ext>
            </a:extLst>
          </p:cNvPr>
          <p:cNvSpPr txBox="1"/>
          <p:nvPr/>
        </p:nvSpPr>
        <p:spPr>
          <a:xfrm>
            <a:off x="2630996" y="5725276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AC0A7719-1359-0A16-4ACF-7890E1B84441}"/>
              </a:ext>
            </a:extLst>
          </p:cNvPr>
          <p:cNvSpPr txBox="1"/>
          <p:nvPr/>
        </p:nvSpPr>
        <p:spPr>
          <a:xfrm>
            <a:off x="4067146" y="5711990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7E6D9633-DE98-7874-36BB-2D9D7CF3DD22}"/>
              </a:ext>
            </a:extLst>
          </p:cNvPr>
          <p:cNvSpPr txBox="1"/>
          <p:nvPr/>
        </p:nvSpPr>
        <p:spPr>
          <a:xfrm>
            <a:off x="2798551" y="4776581"/>
            <a:ext cx="631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7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F8948-3DFA-BA9F-49A1-3CD61A6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46C576-35F3-172F-7D55-ADDB75C9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0B8E60-65BC-15D5-AA64-C8453F10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69B032F-5C37-1DF9-3201-F08A6C87B120}"/>
              </a:ext>
            </a:extLst>
          </p:cNvPr>
          <p:cNvSpPr/>
          <p:nvPr/>
        </p:nvSpPr>
        <p:spPr>
          <a:xfrm>
            <a:off x="1768306" y="1566528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1 split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06E394A9-00E5-B452-FDF6-F6A4C6A1C0DF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1580812" y="1853981"/>
            <a:ext cx="1034792" cy="1190136"/>
          </a:xfrm>
          <a:prstGeom prst="bentConnector3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6F524BD7-AAD0-B94C-4590-4EDFFF30FF5E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2754222" y="1870707"/>
            <a:ext cx="1034792" cy="115668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C659279-91AE-6D81-06A5-0A0BF053001F}"/>
              </a:ext>
            </a:extLst>
          </p:cNvPr>
          <p:cNvSpPr txBox="1"/>
          <p:nvPr/>
        </p:nvSpPr>
        <p:spPr>
          <a:xfrm>
            <a:off x="3327150" y="20976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C3C00D-C074-D1A9-FFF2-6DAB9701654F}"/>
              </a:ext>
            </a:extLst>
          </p:cNvPr>
          <p:cNvSpPr txBox="1"/>
          <p:nvPr/>
        </p:nvSpPr>
        <p:spPr>
          <a:xfrm>
            <a:off x="1395390" y="2093231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97B6F61-7A5F-A6AF-BB96-EE1DC6EE4959}"/>
              </a:ext>
            </a:extLst>
          </p:cNvPr>
          <p:cNvSpPr/>
          <p:nvPr/>
        </p:nvSpPr>
        <p:spPr>
          <a:xfrm>
            <a:off x="57817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2 split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520EA0AB-F79C-4F4C-7757-BCF115115E17}"/>
              </a:ext>
            </a:extLst>
          </p:cNvPr>
          <p:cNvSpPr/>
          <p:nvPr/>
        </p:nvSpPr>
        <p:spPr>
          <a:xfrm>
            <a:off x="292499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3 split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803EB902-C2F9-E366-44D4-7E967E54147D}"/>
              </a:ext>
            </a:extLst>
          </p:cNvPr>
          <p:cNvSpPr/>
          <p:nvPr/>
        </p:nvSpPr>
        <p:spPr>
          <a:xfrm>
            <a:off x="412358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5 split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0623C0C9-33D7-39D4-8524-1FBF2A040873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rot="5400000">
            <a:off x="2775131" y="3288657"/>
            <a:ext cx="1031916" cy="111774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5176CB48-FCCB-15C7-4557-411BC7A3D2F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rot="16200000" flipH="1">
            <a:off x="3933300" y="3248229"/>
            <a:ext cx="1031916" cy="119859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C2ED840A-2A4E-399C-D45F-03BC354898D1}"/>
              </a:ext>
            </a:extLst>
          </p:cNvPr>
          <p:cNvSpPr/>
          <p:nvPr/>
        </p:nvSpPr>
        <p:spPr>
          <a:xfrm>
            <a:off x="180724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4 split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55960DD-36FB-3F9C-6305-88083205A513}"/>
              </a:ext>
            </a:extLst>
          </p:cNvPr>
          <p:cNvSpPr txBox="1"/>
          <p:nvPr/>
        </p:nvSpPr>
        <p:spPr>
          <a:xfrm>
            <a:off x="4498249" y="35479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17C6346-8370-0BCD-EA61-7DA5741351C8}"/>
              </a:ext>
            </a:extLst>
          </p:cNvPr>
          <p:cNvSpPr txBox="1"/>
          <p:nvPr/>
        </p:nvSpPr>
        <p:spPr>
          <a:xfrm>
            <a:off x="2693276" y="3544785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13EDA97C-B45B-C187-A377-7A1EE952E0B7}"/>
              </a:ext>
            </a:extLst>
          </p:cNvPr>
          <p:cNvSpPr/>
          <p:nvPr/>
        </p:nvSpPr>
        <p:spPr>
          <a:xfrm>
            <a:off x="671004" y="5704049"/>
            <a:ext cx="803873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1</a:t>
            </a:r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A8A05BEA-D50D-B6FD-89EB-264A647E51F7}"/>
              </a:ext>
            </a:extLst>
          </p:cNvPr>
          <p:cNvSpPr/>
          <p:nvPr/>
        </p:nvSpPr>
        <p:spPr>
          <a:xfrm>
            <a:off x="1770628" y="5698705"/>
            <a:ext cx="803874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2</a:t>
            </a:r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9F2FF340-5543-A5A2-72C4-BE5F88532EDC}"/>
              </a:ext>
            </a:extLst>
          </p:cNvPr>
          <p:cNvSpPr/>
          <p:nvPr/>
        </p:nvSpPr>
        <p:spPr>
          <a:xfrm>
            <a:off x="306209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</a:t>
            </a:r>
            <a:r>
              <a:rPr lang="en-GB" sz="1400" b="1" noProof="0" dirty="0" err="1">
                <a:solidFill>
                  <a:schemeClr val="tx2"/>
                </a:solidFill>
              </a:rPr>
              <a:t>i</a:t>
            </a:r>
            <a:endParaRPr lang="en-GB" sz="1400" b="1" noProof="0" dirty="0">
              <a:solidFill>
                <a:schemeClr val="tx2"/>
              </a:solidFill>
            </a:endParaRPr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95EAE251-84F4-9206-B0A1-39026AD53931}"/>
              </a:ext>
            </a:extLst>
          </p:cNvPr>
          <p:cNvSpPr/>
          <p:nvPr/>
        </p:nvSpPr>
        <p:spPr>
          <a:xfrm>
            <a:off x="449824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N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CE5D59E-3737-AB3F-52F7-CC71B4D3B4B3}"/>
              </a:ext>
            </a:extLst>
          </p:cNvPr>
          <p:cNvSpPr txBox="1"/>
          <p:nvPr/>
        </p:nvSpPr>
        <p:spPr>
          <a:xfrm>
            <a:off x="2630996" y="5725276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CD95D10-F042-3C9D-39C5-22B52D8FB02F}"/>
              </a:ext>
            </a:extLst>
          </p:cNvPr>
          <p:cNvSpPr txBox="1"/>
          <p:nvPr/>
        </p:nvSpPr>
        <p:spPr>
          <a:xfrm>
            <a:off x="4067146" y="5711990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0D05FF55-8724-29F9-516D-85BC44565B4D}"/>
              </a:ext>
            </a:extLst>
          </p:cNvPr>
          <p:cNvSpPr txBox="1"/>
          <p:nvPr/>
        </p:nvSpPr>
        <p:spPr>
          <a:xfrm>
            <a:off x="2798551" y="4776581"/>
            <a:ext cx="631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943621-D384-937D-E4DB-B73D1D239001}"/>
              </a:ext>
            </a:extLst>
          </p:cNvPr>
          <p:cNvSpPr txBox="1"/>
          <p:nvPr/>
        </p:nvSpPr>
        <p:spPr>
          <a:xfrm>
            <a:off x="6439927" y="1604589"/>
            <a:ext cx="5482282" cy="4370546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Easy to interpret (similar to human reasoning).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Does not require extensive data transformations.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Can perform well with small and well-structured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Can overfit if it grows too deep.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Sensitive to small variations in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Often less accurate than more complex models (e.g., Random Forest).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002060"/>
                </a:solidFill>
              </a:rPr>
              <a:t>The Decision Tree is an effective method for classifying data based on clear rules.</a:t>
            </a:r>
          </a:p>
        </p:txBody>
      </p:sp>
    </p:spTree>
    <p:extLst>
      <p:ext uri="{BB962C8B-B14F-4D97-AF65-F5344CB8AC3E}">
        <p14:creationId xmlns:p14="http://schemas.microsoft.com/office/powerpoint/2010/main" val="1642239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1E03-FA77-A54A-6512-2C477E52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39C02-1535-934A-3C72-FE9CFCF3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CEA045-0AB9-F3B3-EBE6-BBCA83B0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71ABF61-8ECF-8E6A-81D8-F9B1A42696AF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9D7746C-72F7-0CFD-187B-E70C75F1286A}"/>
              </a:ext>
            </a:extLst>
          </p:cNvPr>
          <p:cNvSpPr/>
          <p:nvPr/>
        </p:nvSpPr>
        <p:spPr>
          <a:xfrm>
            <a:off x="722586" y="2359572"/>
            <a:ext cx="4910959" cy="9322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 (binary case): which is the probability of belonging into class 1, giving a certain vector of features?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8F09AC4-70EF-F5EA-F27F-6F06687C37B7}"/>
              </a:ext>
            </a:extLst>
          </p:cNvPr>
          <p:cNvSpPr/>
          <p:nvPr/>
        </p:nvSpPr>
        <p:spPr>
          <a:xfrm>
            <a:off x="722586" y="5121354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noProof="0" dirty="0">
                <a:solidFill>
                  <a:schemeClr val="tx2"/>
                </a:solidFill>
              </a:rPr>
              <a:t>What if we have more classes? 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0B404B92-B471-6BE6-B5D8-2C48A276C616}"/>
              </a:ext>
            </a:extLst>
          </p:cNvPr>
          <p:cNvSpPr/>
          <p:nvPr/>
        </p:nvSpPr>
        <p:spPr>
          <a:xfrm>
            <a:off x="6202855" y="5121354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Logistic function must be generalised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E520826B-B055-8992-512A-11907A0E2259}"/>
              </a:ext>
            </a:extLst>
          </p:cNvPr>
          <p:cNvSpPr/>
          <p:nvPr/>
        </p:nvSpPr>
        <p:spPr>
          <a:xfrm>
            <a:off x="5740400" y="5251203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CBE235-21A2-4C3E-38C3-AFA3406F0BB9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E7A3D420-34C2-F4F5-CF3D-BA2E7826E924}"/>
                  </a:ext>
                </a:extLst>
              </p:cNvPr>
              <p:cNvSpPr/>
              <p:nvPr/>
            </p:nvSpPr>
            <p:spPr>
              <a:xfrm>
                <a:off x="5865409" y="2445006"/>
                <a:ext cx="3194550" cy="2311706"/>
              </a:xfrm>
              <a:prstGeom prst="roundRect">
                <a:avLst>
                  <a:gd name="adj" fmla="val 7320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400" dirty="0">
                    <a:solidFill>
                      <a:schemeClr val="tx2"/>
                    </a:solidFill>
                  </a:rPr>
                  <a:t>The probability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it-IT" sz="14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𝒘𝒙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GB" sz="1400" dirty="0">
                          <a:solidFill>
                            <a:schemeClr val="tx2"/>
                          </a:solidFill>
                        </a:rPr>
                        <m:t> </m:t>
                      </m:r>
                    </m:oMath>
                  </m:oMathPara>
                </a14:m>
                <a:endParaRPr lang="en-GB" sz="1400" dirty="0">
                  <a:solidFill>
                    <a:schemeClr val="tx2"/>
                  </a:solidFill>
                </a:endParaRPr>
              </a:p>
              <a:p>
                <a:endParaRPr lang="en-GB" sz="1400" dirty="0">
                  <a:solidFill>
                    <a:schemeClr val="tx2"/>
                  </a:solidFill>
                </a:endParaRPr>
              </a:p>
              <a:p>
                <a:r>
                  <a:rPr lang="en-GB" sz="14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it-IT" sz="1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it-IT" sz="1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</a:t>
                </a:r>
                <a:r>
                  <a:rPr lang="en-GB" sz="1400" i="1" dirty="0">
                    <a:solidFill>
                      <a:schemeClr val="tx2"/>
                    </a:solidFill>
                  </a:rPr>
                  <a:t>logit,</a:t>
                </a:r>
                <a:r>
                  <a:rPr lang="en-GB" sz="1400" dirty="0">
                    <a:solidFill>
                      <a:schemeClr val="tx2"/>
                    </a:solidFill>
                  </a:rPr>
                  <a:t> linear function of the features values.  A change in the logit value is reflected into a change into the probability value according t the value of the logit</a:t>
                </a: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E7A3D420-34C2-F4F5-CF3D-BA2E7826E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09" y="2445006"/>
                <a:ext cx="3194550" cy="2311706"/>
              </a:xfrm>
              <a:prstGeom prst="roundRect">
                <a:avLst>
                  <a:gd name="adj" fmla="val 7320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37AA83AE-C0FD-05C2-E625-2B5AC018E5BD}"/>
              </a:ext>
            </a:extLst>
          </p:cNvPr>
          <p:cNvGrpSpPr/>
          <p:nvPr/>
        </p:nvGrpSpPr>
        <p:grpSpPr>
          <a:xfrm>
            <a:off x="9059959" y="2359572"/>
            <a:ext cx="3068761" cy="2045840"/>
            <a:chOff x="9018474" y="1930249"/>
            <a:chExt cx="3068761" cy="2045840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4BB4C23-9D63-55C9-670E-4E938852B6EF}"/>
                </a:ext>
              </a:extLst>
            </p:cNvPr>
            <p:cNvGrpSpPr/>
            <p:nvPr/>
          </p:nvGrpSpPr>
          <p:grpSpPr>
            <a:xfrm>
              <a:off x="9018474" y="1930249"/>
              <a:ext cx="3068761" cy="2045840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A155C6FC-ABB2-499F-FA71-E38C99A86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7553B325-4E6D-83AD-0D3B-A5D46D72E4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7E7D8A68-010B-EE60-C88A-A869ACA295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CE24BD61-465D-59F3-BC8F-CE85B8CC27B2}"/>
                    </a:ext>
                  </a:extLst>
                </p:cNvPr>
                <p:cNvSpPr txBox="1"/>
                <p:nvPr/>
              </p:nvSpPr>
              <p:spPr>
                <a:xfrm>
                  <a:off x="9199773" y="2422482"/>
                  <a:ext cx="1204383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it-IT" sz="10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it-IT" sz="105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CE24BD61-465D-59F3-BC8F-CE85B8CC2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73" y="2422482"/>
                  <a:ext cx="1204383" cy="4154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3EDA1294-A500-79F1-6E09-41C8B33F4AF2}"/>
              </a:ext>
            </a:extLst>
          </p:cNvPr>
          <p:cNvSpPr/>
          <p:nvPr/>
        </p:nvSpPr>
        <p:spPr>
          <a:xfrm>
            <a:off x="7706877" y="1915309"/>
            <a:ext cx="3068761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002060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36259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F1280-5408-316E-ED33-3F26F7E14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EA242-7BEB-E16A-CC5D-7E605AFB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732CCE-8762-63E8-8A3D-71564774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03BC90-BD75-9712-4B5C-7EC3CB7742C7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43064B70-7FDC-E3D4-61B2-25449AFDD0E4}"/>
                  </a:ext>
                </a:extLst>
              </p:cNvPr>
              <p:cNvSpPr/>
              <p:nvPr/>
            </p:nvSpPr>
            <p:spPr>
              <a:xfrm>
                <a:off x="7275699" y="2008603"/>
                <a:ext cx="4643275" cy="4030255"/>
              </a:xfrm>
              <a:prstGeom prst="roundRect">
                <a:avLst>
                  <a:gd name="adj" fmla="val 3791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Now the probability is to belonging into a certain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according to the value of features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. The class with the highest probability will be the predicted one.</a:t>
                </a: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The probability is given by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SoftMax function</a:t>
                </a:r>
                <a:r>
                  <a:rPr lang="en-GB" sz="1600" dirty="0">
                    <a:solidFill>
                      <a:schemeClr val="tx2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it-IT" sz="16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6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m:rPr>
                          <m:nor/>
                        </m:rPr>
                        <a:rPr lang="en-GB" sz="1600" dirty="0">
                          <a:solidFill>
                            <a:schemeClr val="tx2"/>
                          </a:solidFill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chemeClr val="tx2"/>
                  </a:solidFill>
                </a:endParaRP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it-IT" sz="16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is the </a:t>
                </a:r>
                <a:r>
                  <a:rPr lang="en-GB" sz="1600" i="1" dirty="0">
                    <a:solidFill>
                      <a:schemeClr val="tx2"/>
                    </a:solidFill>
                  </a:rPr>
                  <a:t>logit for the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i="1" dirty="0">
                    <a:solidFill>
                      <a:schemeClr val="tx2"/>
                    </a:solidFill>
                  </a:rPr>
                  <a:t> ,</a:t>
                </a:r>
                <a:r>
                  <a:rPr lang="en-GB" sz="1600" dirty="0">
                    <a:solidFill>
                      <a:schemeClr val="tx2"/>
                    </a:solidFill>
                  </a:rPr>
                  <a:t> linear function of the features values. Again, a change in the logit augment or reduces the probability of belonging into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according to the logit value.</a:t>
                </a: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43064B70-7FDC-E3D4-61B2-25449AFDD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99" y="2008603"/>
                <a:ext cx="4643275" cy="4030255"/>
              </a:xfrm>
              <a:prstGeom prst="roundRect">
                <a:avLst>
                  <a:gd name="adj" fmla="val 3791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A1168712-27A3-874B-EDFC-B546471B3557}"/>
              </a:ext>
            </a:extLst>
          </p:cNvPr>
          <p:cNvSpPr/>
          <p:nvPr/>
        </p:nvSpPr>
        <p:spPr>
          <a:xfrm>
            <a:off x="4498725" y="1515747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Multinomial Logistic</a:t>
            </a:r>
            <a:r>
              <a:rPr lang="en-GB" noProof="0" dirty="0">
                <a:solidFill>
                  <a:srgbClr val="002060"/>
                </a:solidFill>
              </a:rPr>
              <a:t> Regression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2E32606-0709-087C-C853-233F9128D1DF}"/>
              </a:ext>
            </a:extLst>
          </p:cNvPr>
          <p:cNvGrpSpPr/>
          <p:nvPr/>
        </p:nvGrpSpPr>
        <p:grpSpPr>
          <a:xfrm>
            <a:off x="342180" y="2728357"/>
            <a:ext cx="6345967" cy="2815512"/>
            <a:chOff x="5675769" y="1618751"/>
            <a:chExt cx="6345967" cy="2815512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ABC45778-4D89-C94F-5F36-2EA273E68CF8}"/>
                </a:ext>
              </a:extLst>
            </p:cNvPr>
            <p:cNvGrpSpPr/>
            <p:nvPr/>
          </p:nvGrpSpPr>
          <p:grpSpPr>
            <a:xfrm>
              <a:off x="6991866" y="3270441"/>
              <a:ext cx="1771718" cy="1163822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4E8498CF-2FFA-E4C3-F551-C57B0C27A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0507B78D-7568-6FB7-5E0D-2B2BAE33C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A6DA7C91-82DA-55EC-2F18-2ED342EFA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8568CCD5-ACD8-C398-D0D1-CA0D707484D9}"/>
                </a:ext>
              </a:extLst>
            </p:cNvPr>
            <p:cNvGrpSpPr/>
            <p:nvPr/>
          </p:nvGrpSpPr>
          <p:grpSpPr>
            <a:xfrm>
              <a:off x="5675769" y="1618751"/>
              <a:ext cx="6345967" cy="2365521"/>
              <a:chOff x="5675769" y="1618751"/>
              <a:chExt cx="6345967" cy="2365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F09209E4-CE0B-CF87-FDC4-283F58A66A93}"/>
                      </a:ext>
                    </a:extLst>
                  </p:cNvPr>
                  <p:cNvSpPr/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Given </a:t>
                    </a:r>
                    <a14:m>
                      <m:oMath xmlns:m="http://schemas.openxmlformats.org/officeDocument/2006/math">
                        <m:r>
                          <a:rPr lang="it-IT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F09209E4-CE0B-CF87-FDC4-283F58A66A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6"/>
                    <a:stretch>
                      <a:fillRect b="-13889"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3756B8E1-BE14-4138-9545-66F99B28C4B4}"/>
                      </a:ext>
                    </a:extLst>
                  </p:cNvPr>
                  <p:cNvSpPr/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it-IT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3756B8E1-BE14-4138-9545-66F99B28C4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45A9A893-C6D1-C2B2-0BBC-B855FF329097}"/>
                      </a:ext>
                    </a:extLst>
                  </p:cNvPr>
                  <p:cNvSpPr/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it-IT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GB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45A9A893-C6D1-C2B2-0BBC-B855FF3290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F5D7EE95-A1B5-F47A-0F19-2CCFF0D15D2A}"/>
                  </a:ext>
                </a:extLst>
              </p:cNvPr>
              <p:cNvSpPr/>
              <p:nvPr/>
            </p:nvSpPr>
            <p:spPr>
              <a:xfrm>
                <a:off x="6943038" y="2694940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Freccia a destra 15">
                <a:extLst>
                  <a:ext uri="{FF2B5EF4-FFF2-40B4-BE49-F238E27FC236}">
                    <a16:creationId xmlns:a16="http://schemas.microsoft.com/office/drawing/2014/main" id="{DB6C03F4-88ED-0F1B-DC34-97FD69F08766}"/>
                  </a:ext>
                </a:extLst>
              </p:cNvPr>
              <p:cNvSpPr/>
              <p:nvPr/>
            </p:nvSpPr>
            <p:spPr>
              <a:xfrm>
                <a:off x="8561224" y="2688899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483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7EE-0F07-BE01-8095-9E197F02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F25D-2CED-5DC0-EF19-83B8544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treatment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55BD86-9A2A-65D7-6BA1-498CF43C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6707FF-5E24-243E-3142-D9EF1ACE8A39}"/>
              </a:ext>
            </a:extLst>
          </p:cNvPr>
          <p:cNvSpPr txBox="1"/>
          <p:nvPr/>
        </p:nvSpPr>
        <p:spPr>
          <a:xfrm>
            <a:off x="342900" y="1534700"/>
            <a:ext cx="6116266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Ablation procedure</a:t>
            </a:r>
            <a:endParaRPr lang="en-GB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noProof="0" dirty="0"/>
              <a:t>Specific atrial tissue of the </a:t>
            </a:r>
            <a:r>
              <a:rPr lang="en-GB" b="1" noProof="0" dirty="0">
                <a:solidFill>
                  <a:srgbClr val="002060"/>
                </a:solidFill>
              </a:rPr>
              <a:t>slow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pathway</a:t>
            </a:r>
            <a:r>
              <a:rPr lang="en-GB" noProof="0" dirty="0"/>
              <a:t> is </a:t>
            </a:r>
            <a:r>
              <a:rPr lang="en-GB" b="1" noProof="0" dirty="0">
                <a:solidFill>
                  <a:srgbClr val="002060"/>
                </a:solidFill>
              </a:rPr>
              <a:t>burned</a:t>
            </a:r>
            <a:r>
              <a:rPr lang="en-GB" noProof="0" dirty="0"/>
              <a:t> to </a:t>
            </a:r>
            <a:r>
              <a:rPr lang="en-GB" b="1" noProof="0" dirty="0">
                <a:solidFill>
                  <a:srgbClr val="002060"/>
                </a:solidFill>
              </a:rPr>
              <a:t>disrupt</a:t>
            </a:r>
            <a:r>
              <a:rPr lang="en-GB" noProof="0" dirty="0"/>
              <a:t> the </a:t>
            </a:r>
            <a:r>
              <a:rPr lang="en-GB" b="1" noProof="0" dirty="0">
                <a:solidFill>
                  <a:srgbClr val="002060"/>
                </a:solidFill>
              </a:rPr>
              <a:t>re-entrant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circuit</a:t>
            </a:r>
            <a:r>
              <a:rPr lang="en-GB" noProof="0" dirty="0"/>
              <a:t>.</a:t>
            </a:r>
          </a:p>
        </p:txBody>
      </p:sp>
      <p:pic>
        <p:nvPicPr>
          <p:cNvPr id="5" name="Immagine 4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D723A5B-FC76-42B4-4ADC-834F80A8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1440" r="6994"/>
          <a:stretch/>
        </p:blipFill>
        <p:spPr>
          <a:xfrm>
            <a:off x="6597396" y="1610346"/>
            <a:ext cx="5251704" cy="3637308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D51091-0404-5158-00A0-88B7EA7F5C48}"/>
              </a:ext>
            </a:extLst>
          </p:cNvPr>
          <p:cNvSpPr/>
          <p:nvPr/>
        </p:nvSpPr>
        <p:spPr>
          <a:xfrm>
            <a:off x="1335251" y="2919608"/>
            <a:ext cx="4131563" cy="1703070"/>
          </a:xfrm>
          <a:prstGeom prst="roundRect">
            <a:avLst>
              <a:gd name="adj" fmla="val 1105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Clinical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Determining</a:t>
            </a:r>
            <a:r>
              <a:rPr lang="en-GB" noProof="0" dirty="0">
                <a:solidFill>
                  <a:schemeClr val="tx1"/>
                </a:solidFill>
              </a:rPr>
              <a:t> the </a:t>
            </a:r>
            <a:r>
              <a:rPr lang="en-GB" b="1" noProof="0" dirty="0">
                <a:solidFill>
                  <a:schemeClr val="tx1"/>
                </a:solidFill>
              </a:rPr>
              <a:t>area</a:t>
            </a:r>
            <a:r>
              <a:rPr lang="en-GB" noProof="0" dirty="0">
                <a:solidFill>
                  <a:schemeClr val="tx1"/>
                </a:solidFill>
              </a:rPr>
              <a:t> to ablate is </a:t>
            </a:r>
            <a:r>
              <a:rPr lang="en-GB" b="1" noProof="0" dirty="0">
                <a:solidFill>
                  <a:schemeClr val="tx1"/>
                </a:solidFill>
              </a:rPr>
              <a:t>difficult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Clinicians</a:t>
            </a:r>
            <a:r>
              <a:rPr lang="en-GB" noProof="0" dirty="0">
                <a:solidFill>
                  <a:schemeClr val="tx1"/>
                </a:solidFill>
              </a:rPr>
              <a:t> commonly can </a:t>
            </a:r>
            <a:r>
              <a:rPr lang="en-GB" b="1" noProof="0" dirty="0">
                <a:solidFill>
                  <a:schemeClr val="tx1"/>
                </a:solidFill>
              </a:rPr>
              <a:t>rely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r>
              <a:rPr lang="en-GB" b="1" noProof="0" dirty="0">
                <a:solidFill>
                  <a:schemeClr val="tx1"/>
                </a:solidFill>
              </a:rPr>
              <a:t>only</a:t>
            </a:r>
            <a:r>
              <a:rPr lang="en-GB" noProof="0" dirty="0">
                <a:solidFill>
                  <a:schemeClr val="tx1"/>
                </a:solidFill>
              </a:rPr>
              <a:t> on their own </a:t>
            </a:r>
            <a:r>
              <a:rPr lang="en-GB" b="1" noProof="0" dirty="0">
                <a:solidFill>
                  <a:schemeClr val="tx1"/>
                </a:solidFill>
              </a:rPr>
              <a:t>experience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endParaRPr lang="en-GB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743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8EE9B-8EB0-3F09-267A-755B3BAB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946E4-A38D-F1CA-47F6-9B0A3924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54C581-EDA0-605F-418A-7197D35A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30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3B7466-66CD-F086-27AD-0879262109B3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8541A767-A83C-FDBD-7B7A-6F50B03FE335}"/>
              </a:ext>
            </a:extLst>
          </p:cNvPr>
          <p:cNvGrpSpPr/>
          <p:nvPr/>
        </p:nvGrpSpPr>
        <p:grpSpPr>
          <a:xfrm>
            <a:off x="342180" y="2728357"/>
            <a:ext cx="6345967" cy="2815512"/>
            <a:chOff x="5675769" y="1618751"/>
            <a:chExt cx="6345967" cy="2815512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FA4E1AE3-1D97-29E7-9E03-A5F4E3072BE4}"/>
                </a:ext>
              </a:extLst>
            </p:cNvPr>
            <p:cNvGrpSpPr/>
            <p:nvPr/>
          </p:nvGrpSpPr>
          <p:grpSpPr>
            <a:xfrm>
              <a:off x="6991866" y="3270441"/>
              <a:ext cx="1771718" cy="1163822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35F9F2B3-EAEF-85C5-EC29-1261E7E15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56C9F2A2-051A-B6E2-B24A-B1759A5C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DE48106A-DBD2-C833-0471-3E2A784BA6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40E71641-0025-93C4-17A2-63AC81DEEC1A}"/>
                </a:ext>
              </a:extLst>
            </p:cNvPr>
            <p:cNvGrpSpPr/>
            <p:nvPr/>
          </p:nvGrpSpPr>
          <p:grpSpPr>
            <a:xfrm>
              <a:off x="5675769" y="1618751"/>
              <a:ext cx="6345967" cy="2365521"/>
              <a:chOff x="5675769" y="1618751"/>
              <a:chExt cx="6345967" cy="2365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33734EDF-0F03-C219-7A43-B35600E48FBF}"/>
                      </a:ext>
                    </a:extLst>
                  </p:cNvPr>
                  <p:cNvSpPr/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Given </a:t>
                    </a:r>
                    <a14:m>
                      <m:oMath xmlns:m="http://schemas.openxmlformats.org/officeDocument/2006/math">
                        <m:r>
                          <a:rPr lang="it-IT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33734EDF-0F03-C219-7A43-B35600E48F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5"/>
                    <a:stretch>
                      <a:fillRect b="-13889"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CD653720-BAED-EA2A-005F-426E55425133}"/>
                      </a:ext>
                    </a:extLst>
                  </p:cNvPr>
                  <p:cNvSpPr/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it-IT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CD653720-BAED-EA2A-005F-426E554251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29E8F569-97DB-7B33-FD6B-9AB6F5005C43}"/>
                      </a:ext>
                    </a:extLst>
                  </p:cNvPr>
                  <p:cNvSpPr/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it-IT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GB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29E8F569-97DB-7B33-FD6B-9AB6F5005C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C1F6B2D5-82F3-2CE5-2B3E-8D535E66E322}"/>
                  </a:ext>
                </a:extLst>
              </p:cNvPr>
              <p:cNvSpPr/>
              <p:nvPr/>
            </p:nvSpPr>
            <p:spPr>
              <a:xfrm>
                <a:off x="6943038" y="2694940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Freccia a destra 15">
                <a:extLst>
                  <a:ext uri="{FF2B5EF4-FFF2-40B4-BE49-F238E27FC236}">
                    <a16:creationId xmlns:a16="http://schemas.microsoft.com/office/drawing/2014/main" id="{9B1FFD84-05C7-43EF-5093-DE8430C2A0DE}"/>
                  </a:ext>
                </a:extLst>
              </p:cNvPr>
              <p:cNvSpPr/>
              <p:nvPr/>
            </p:nvSpPr>
            <p:spPr>
              <a:xfrm>
                <a:off x="8561224" y="2688899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E056DF-8526-A0BA-FF14-35BECF79C71B}"/>
              </a:ext>
            </a:extLst>
          </p:cNvPr>
          <p:cNvSpPr txBox="1"/>
          <p:nvPr/>
        </p:nvSpPr>
        <p:spPr>
          <a:xfrm>
            <a:off x="6846070" y="1836690"/>
            <a:ext cx="5141564" cy="4148852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Works well with linearly separable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Interpretable and computationally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SoftMax provides well-calibrated probabilities.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If the data is not linearly separable, it is not very accurate.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Sensitive to outliers and requires well-scaled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If the classes are highly imbalanced, it may suffer from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Multinomial Logistic Regression is a simple and effective model for multiclass classification, but in many cases, it can be improved with more advanced methods.</a:t>
            </a:r>
          </a:p>
        </p:txBody>
      </p:sp>
    </p:spTree>
    <p:extLst>
      <p:ext uri="{BB962C8B-B14F-4D97-AF65-F5344CB8AC3E}">
        <p14:creationId xmlns:p14="http://schemas.microsoft.com/office/powerpoint/2010/main" val="330033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DC29-CCA8-14F4-D77F-87A2AC83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D81D8-DBED-F665-8305-CAD6C0D7F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Support vector machines: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39FBF1-964E-7209-7A39-D2C9BD36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31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A0F009E-256F-EFEE-76A7-B06E24AB8A85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E55A985-51A5-359D-C4C8-634B72F38159}"/>
              </a:ext>
            </a:extLst>
          </p:cNvPr>
          <p:cNvSpPr/>
          <p:nvPr/>
        </p:nvSpPr>
        <p:spPr>
          <a:xfrm>
            <a:off x="722586" y="2359572"/>
            <a:ext cx="4910959" cy="9322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idea: finding the (hyper)plane which has the highest distance between different class members 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EEE39D16-178E-BE88-B45B-B0F9F268CD00}"/>
                  </a:ext>
                </a:extLst>
              </p:cNvPr>
              <p:cNvSpPr/>
              <p:nvPr/>
            </p:nvSpPr>
            <p:spPr>
              <a:xfrm>
                <a:off x="722586" y="3523306"/>
                <a:ext cx="4910959" cy="2635756"/>
              </a:xfrm>
              <a:prstGeom prst="roundRect">
                <a:avLst>
                  <a:gd name="adj" fmla="val 7320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The aim is finding the best hyperplane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1600" b="1" noProof="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noProof="0" dirty="0">
                    <a:solidFill>
                      <a:schemeClr val="tx2"/>
                    </a:solidFill>
                  </a:rPr>
                  <a:t>which stands to the highest distance between features vectors of the margin of classes (support vectors).</a:t>
                </a: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>
                    <a:solidFill>
                      <a:schemeClr val="tx2"/>
                    </a:solidFill>
                  </a:rPr>
                  <a:t>Linear separability is implicitly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2"/>
                    </a:solidFill>
                  </a:rPr>
                  <a:t>Defined for binary classification</a:t>
                </a:r>
              </a:p>
              <a:p>
                <a:endParaRPr lang="en-GB" sz="1600" i="1" dirty="0">
                  <a:solidFill>
                    <a:schemeClr val="tx2"/>
                  </a:solidFill>
                </a:endParaRPr>
              </a:p>
              <a:p>
                <a:r>
                  <a:rPr lang="en-GB" sz="1600" i="1" noProof="0" dirty="0">
                    <a:solidFill>
                      <a:schemeClr val="tx2"/>
                    </a:solidFill>
                  </a:rPr>
                  <a:t>What if data are not linear separable? And what if classes are more than two?</a:t>
                </a:r>
              </a:p>
            </p:txBody>
          </p:sp>
        </mc:Choice>
        <mc:Fallback xmlns="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EEE39D16-178E-BE88-B45B-B0F9F268C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86" y="3523306"/>
                <a:ext cx="4910959" cy="2635756"/>
              </a:xfrm>
              <a:prstGeom prst="roundRect">
                <a:avLst>
                  <a:gd name="adj" fmla="val 7320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245FDDA-83A2-7A5B-F807-21DAA954B97D}"/>
              </a:ext>
            </a:extLst>
          </p:cNvPr>
          <p:cNvSpPr/>
          <p:nvPr/>
        </p:nvSpPr>
        <p:spPr>
          <a:xfrm>
            <a:off x="6297448" y="5520551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Kernel trick and multiclass strategies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3534B9F-56DB-C67A-0802-FAD7249FC440}"/>
              </a:ext>
            </a:extLst>
          </p:cNvPr>
          <p:cNvSpPr/>
          <p:nvPr/>
        </p:nvSpPr>
        <p:spPr>
          <a:xfrm>
            <a:off x="5740400" y="5650401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EAF96C-24A0-4B09-9B21-8FC447408230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 descr="Finding the max margin to generate optimal hyperplane ">
            <a:extLst>
              <a:ext uri="{FF2B5EF4-FFF2-40B4-BE49-F238E27FC236}">
                <a16:creationId xmlns:a16="http://schemas.microsoft.com/office/drawing/2014/main" id="{EBFE7F17-B2DC-7BF7-56C2-5CCAB8BC3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 t="17219" r="24246" b="15152"/>
          <a:stretch/>
        </p:blipFill>
        <p:spPr bwMode="auto">
          <a:xfrm>
            <a:off x="6558457" y="1791937"/>
            <a:ext cx="4437436" cy="34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7B80-46A6-BB44-79B9-0FF1852D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D7F0D9-CFE2-9940-92A5-EEDA0832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SVM: kernel trick and multiclass classification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3908B6-0AAC-5AA9-1815-BDBB3B13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32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8C7432-31DC-D7DD-4139-1E31587E0B56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BDCFA9D-9B8E-038D-B1AB-EFD607EF0FA7}"/>
              </a:ext>
            </a:extLst>
          </p:cNvPr>
          <p:cNvSpPr/>
          <p:nvPr/>
        </p:nvSpPr>
        <p:spPr>
          <a:xfrm>
            <a:off x="564776" y="4394746"/>
            <a:ext cx="4643275" cy="1879930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Data can be </a:t>
            </a:r>
            <a:r>
              <a:rPr lang="en-GB" sz="1600" i="1" noProof="0" dirty="0">
                <a:solidFill>
                  <a:schemeClr val="tx2"/>
                </a:solidFill>
              </a:rPr>
              <a:t>embedded </a:t>
            </a:r>
            <a:r>
              <a:rPr lang="en-GB" sz="1600" noProof="0" dirty="0">
                <a:solidFill>
                  <a:schemeClr val="tx2"/>
                </a:solidFill>
              </a:rPr>
              <a:t>with a kernel function to a new space, with higher dimension, into which are linearly separable. Common kernels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Polynomial </a:t>
            </a:r>
            <a:endParaRPr lang="en-GB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tx2"/>
                </a:solidFill>
              </a:rPr>
              <a:t>Gaussian (Radial)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4C948346-6199-9B8E-C9CD-417FC7E50663}"/>
              </a:ext>
            </a:extLst>
          </p:cNvPr>
          <p:cNvSpPr/>
          <p:nvPr/>
        </p:nvSpPr>
        <p:spPr>
          <a:xfrm>
            <a:off x="1185305" y="1494182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Kernel trick</a:t>
            </a:r>
            <a:endParaRPr lang="en-GB" noProof="0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C9D116-4397-E343-21DF-87BECB051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" y="2218507"/>
            <a:ext cx="4435608" cy="21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3502D37-430C-A976-9536-094B3AF7E4EC}"/>
              </a:ext>
            </a:extLst>
          </p:cNvPr>
          <p:cNvSpPr/>
          <p:nvPr/>
        </p:nvSpPr>
        <p:spPr>
          <a:xfrm>
            <a:off x="6190819" y="4853167"/>
            <a:ext cx="2637872" cy="1275956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The predicted class is the one which has the highest margin respect to the others, which act as negative class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E4EBD4B-E819-1219-C3DD-16E65CE4F222}"/>
              </a:ext>
            </a:extLst>
          </p:cNvPr>
          <p:cNvSpPr/>
          <p:nvPr/>
        </p:nvSpPr>
        <p:spPr>
          <a:xfrm>
            <a:off x="7604478" y="1494182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Multiclass classification</a:t>
            </a:r>
            <a:endParaRPr lang="en-GB" noProof="0" dirty="0">
              <a:solidFill>
                <a:srgbClr val="002060"/>
              </a:solidFill>
            </a:endParaRPr>
          </a:p>
        </p:txBody>
      </p:sp>
      <p:pic>
        <p:nvPicPr>
          <p:cNvPr id="2052" name="Picture 4" descr="Sample example of a multiclass support vector machine The SVM algorithms applied to a three-class diagnostic problem are shown in Fig 29.">
            <a:extLst>
              <a:ext uri="{FF2B5EF4-FFF2-40B4-BE49-F238E27FC236}">
                <a16:creationId xmlns:a16="http://schemas.microsoft.com/office/drawing/2014/main" id="{E78BF881-E9FF-3005-497D-487AE5701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0" t="5560" b="59835"/>
          <a:stretch/>
        </p:blipFill>
        <p:spPr bwMode="auto">
          <a:xfrm>
            <a:off x="6190819" y="2473284"/>
            <a:ext cx="2827318" cy="21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ample example of a multiclass support vector machine The SVM algorithms applied to a three-class diagnostic problem are shown in Fig 29.">
            <a:extLst>
              <a:ext uri="{FF2B5EF4-FFF2-40B4-BE49-F238E27FC236}">
                <a16:creationId xmlns:a16="http://schemas.microsoft.com/office/drawing/2014/main" id="{8FEBD685-79F1-2EC5-BDE8-F91C35870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9" t="50487" r="-1029" b="250"/>
          <a:stretch/>
        </p:blipFill>
        <p:spPr bwMode="auto">
          <a:xfrm>
            <a:off x="9201753" y="2437640"/>
            <a:ext cx="2576590" cy="21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E8DA42AD-E5FF-0420-DE2F-143A5EE76AC2}"/>
              </a:ext>
            </a:extLst>
          </p:cNvPr>
          <p:cNvCxnSpPr/>
          <p:nvPr/>
        </p:nvCxnSpPr>
        <p:spPr>
          <a:xfrm>
            <a:off x="8982577" y="2473284"/>
            <a:ext cx="0" cy="3698916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323125B-ACAE-FB49-C980-311F4B4F000D}"/>
              </a:ext>
            </a:extLst>
          </p:cNvPr>
          <p:cNvSpPr/>
          <p:nvPr/>
        </p:nvSpPr>
        <p:spPr>
          <a:xfrm>
            <a:off x="9136464" y="4853167"/>
            <a:ext cx="2637872" cy="1275956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The predicted class is the one with the highest number of votes collected from single classifiers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5F75835E-84B1-DBC0-8C24-1CEFDD22E6AB}"/>
              </a:ext>
            </a:extLst>
          </p:cNvPr>
          <p:cNvSpPr/>
          <p:nvPr/>
        </p:nvSpPr>
        <p:spPr>
          <a:xfrm>
            <a:off x="6811210" y="2080007"/>
            <a:ext cx="1397090" cy="276999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2060"/>
                </a:solidFill>
              </a:rPr>
              <a:t>One </a:t>
            </a:r>
            <a:r>
              <a:rPr lang="en-GB" sz="1600" i="1" dirty="0">
                <a:solidFill>
                  <a:srgbClr val="002060"/>
                </a:solidFill>
              </a:rPr>
              <a:t>vs </a:t>
            </a:r>
            <a:r>
              <a:rPr lang="en-GB" sz="1600" dirty="0">
                <a:solidFill>
                  <a:srgbClr val="002060"/>
                </a:solidFill>
              </a:rPr>
              <a:t>all</a:t>
            </a:r>
            <a:endParaRPr lang="en-GB" sz="1600" noProof="0" dirty="0">
              <a:solidFill>
                <a:srgbClr val="002060"/>
              </a:solidFill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65240A5-55C2-14B7-7AE7-3BF0FEB9EA41}"/>
              </a:ext>
            </a:extLst>
          </p:cNvPr>
          <p:cNvSpPr/>
          <p:nvPr/>
        </p:nvSpPr>
        <p:spPr>
          <a:xfrm>
            <a:off x="9791503" y="2080007"/>
            <a:ext cx="1397090" cy="276999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2060"/>
                </a:solidFill>
              </a:rPr>
              <a:t>One </a:t>
            </a:r>
            <a:r>
              <a:rPr lang="en-GB" sz="1600" i="1" dirty="0">
                <a:solidFill>
                  <a:srgbClr val="002060"/>
                </a:solidFill>
              </a:rPr>
              <a:t>vs </a:t>
            </a:r>
            <a:r>
              <a:rPr lang="en-GB" sz="1600" dirty="0">
                <a:solidFill>
                  <a:srgbClr val="002060"/>
                </a:solidFill>
              </a:rPr>
              <a:t>one</a:t>
            </a:r>
            <a:endParaRPr lang="en-GB" sz="1600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597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BBDB1-9215-2769-3607-D829FD75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F2B28A-4B51-1FF5-0D78-90F7E5B9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Support vector machines: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D311BC-2FE2-31A2-BD21-9F16258B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33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69EA69-E323-69AF-1874-CEF6C61D19A4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67BB99-FE06-3674-0231-F7E35D7CBCD6}"/>
              </a:ext>
            </a:extLst>
          </p:cNvPr>
          <p:cNvSpPr txBox="1"/>
          <p:nvPr/>
        </p:nvSpPr>
        <p:spPr>
          <a:xfrm>
            <a:off x="6713990" y="1543271"/>
            <a:ext cx="5141564" cy="4655582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Effective in high-dimensional spaces and with small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Works well with both linearly and non-linearly separable data using the kernel trick.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Robust to overfitting</a:t>
            </a:r>
          </a:p>
          <a:p>
            <a:endParaRPr lang="en-US" sz="16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Computationally expensive, especially with large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Requires careful tuning of hyperparameters (kernel and regularization)</a:t>
            </a:r>
          </a:p>
          <a:p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Support Vector Machines are powerful classifiers, particularly for complex decision boundaries, but they may be computationally demanding and require careful tuning for optimal performance.</a:t>
            </a:r>
          </a:p>
        </p:txBody>
      </p:sp>
      <p:pic>
        <p:nvPicPr>
          <p:cNvPr id="5" name="Picture 2" descr="Finding the max margin to generate optimal hyperplane ">
            <a:extLst>
              <a:ext uri="{FF2B5EF4-FFF2-40B4-BE49-F238E27FC236}">
                <a16:creationId xmlns:a16="http://schemas.microsoft.com/office/drawing/2014/main" id="{3DA744AF-FD92-4040-F381-A51FC388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 t="17219" r="24246" b="15152"/>
          <a:stretch/>
        </p:blipFill>
        <p:spPr bwMode="auto">
          <a:xfrm>
            <a:off x="980617" y="1961466"/>
            <a:ext cx="5316680" cy="414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23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Features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34</a:t>
            </a:fld>
            <a:endParaRPr lang="en-GB" noProof="0" dirty="0"/>
          </a:p>
        </p:txBody>
      </p:sp>
      <p:pic>
        <p:nvPicPr>
          <p:cNvPr id="10" name="Immagine 9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F666345-76F1-81D9-918B-7CFD6442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80" y="1483303"/>
            <a:ext cx="5276841" cy="4828109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8AA6AEF-4823-FEB0-C13E-4C590165B0D5}"/>
              </a:ext>
            </a:extLst>
          </p:cNvPr>
          <p:cNvSpPr/>
          <p:nvPr/>
        </p:nvSpPr>
        <p:spPr>
          <a:xfrm>
            <a:off x="609858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Original feature set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E6A2C3C-5987-5527-4723-609F4C0EE338}"/>
              </a:ext>
            </a:extLst>
          </p:cNvPr>
          <p:cNvSpPr/>
          <p:nvPr/>
        </p:nvSpPr>
        <p:spPr>
          <a:xfrm>
            <a:off x="753493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87 features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6D3E38-D54F-8781-C6BF-744155F828D9}"/>
              </a:ext>
            </a:extLst>
          </p:cNvPr>
          <p:cNvSpPr/>
          <p:nvPr/>
        </p:nvSpPr>
        <p:spPr>
          <a:xfrm>
            <a:off x="9362440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Final feature set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BA3C38A-5002-01E7-A542-AB9D18A45180}"/>
              </a:ext>
            </a:extLst>
          </p:cNvPr>
          <p:cNvSpPr/>
          <p:nvPr/>
        </p:nvSpPr>
        <p:spPr>
          <a:xfrm>
            <a:off x="9506075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56 features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F98341B-E102-453E-3897-ABBD849218FF}"/>
              </a:ext>
            </a:extLst>
          </p:cNvPr>
          <p:cNvSpPr/>
          <p:nvPr/>
        </p:nvSpPr>
        <p:spPr>
          <a:xfrm>
            <a:off x="2966259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FA4FD1E-88BF-3917-1995-9EE79FD547F4}"/>
              </a:ext>
            </a:extLst>
          </p:cNvPr>
          <p:cNvSpPr/>
          <p:nvPr/>
        </p:nvSpPr>
        <p:spPr>
          <a:xfrm>
            <a:off x="8764127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B038-9F14-0CF7-BE46-2DE559A5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99486-E479-EF50-B864-B7D479F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Aim of the project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529A55-1B70-1651-BBC7-BB3D05E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7C0BFE-05DE-82EF-0CE3-C12A3499209A}"/>
              </a:ext>
            </a:extLst>
          </p:cNvPr>
          <p:cNvSpPr txBox="1"/>
          <p:nvPr/>
        </p:nvSpPr>
        <p:spPr>
          <a:xfrm>
            <a:off x="8034612" y="3058825"/>
            <a:ext cx="3895176" cy="14642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000" noProof="0" dirty="0">
                <a:solidFill>
                  <a:schemeClr val="tx1"/>
                </a:solidFill>
              </a:rPr>
              <a:t>Develop a </a:t>
            </a:r>
            <a:r>
              <a:rPr lang="en-GB" sz="2000" b="1" noProof="0" dirty="0">
                <a:solidFill>
                  <a:schemeClr val="tx1"/>
                </a:solidFill>
              </a:rPr>
              <a:t>classifier, </a:t>
            </a:r>
            <a:r>
              <a:rPr lang="en-GB" sz="2000" noProof="0" dirty="0">
                <a:solidFill>
                  <a:schemeClr val="tx1"/>
                </a:solidFill>
              </a:rPr>
              <a:t>that can identify </a:t>
            </a:r>
            <a:r>
              <a:rPr lang="en-GB" sz="2000" b="1" noProof="0" dirty="0">
                <a:solidFill>
                  <a:schemeClr val="tx1"/>
                </a:solidFill>
              </a:rPr>
              <a:t>atrial signals</a:t>
            </a:r>
            <a:r>
              <a:rPr lang="en-GB" sz="2000" noProof="0" dirty="0">
                <a:solidFill>
                  <a:schemeClr val="tx1"/>
                </a:solidFill>
              </a:rPr>
              <a:t> as coming from </a:t>
            </a:r>
            <a:r>
              <a:rPr lang="en-GB" sz="2000" b="1" noProof="0" dirty="0">
                <a:solidFill>
                  <a:schemeClr val="tx1"/>
                </a:solidFill>
              </a:rPr>
              <a:t>effective, indifferent, or dangerous</a:t>
            </a:r>
            <a:r>
              <a:rPr lang="en-GB" sz="2000" b="1" noProof="0" dirty="0"/>
              <a:t> areas </a:t>
            </a:r>
            <a:r>
              <a:rPr lang="en-GB" sz="2000" noProof="0" dirty="0"/>
              <a:t>for ablation.</a:t>
            </a:r>
            <a:endParaRPr lang="en-GB" sz="2000" noProof="0" dirty="0">
              <a:solidFill>
                <a:schemeClr val="tx1"/>
              </a:solidFill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5F397FA-E783-40E1-8132-B72B96275FBB}"/>
              </a:ext>
            </a:extLst>
          </p:cNvPr>
          <p:cNvGrpSpPr/>
          <p:nvPr/>
        </p:nvGrpSpPr>
        <p:grpSpPr>
          <a:xfrm>
            <a:off x="1" y="1551354"/>
            <a:ext cx="7683063" cy="4477016"/>
            <a:chOff x="11325" y="1762017"/>
            <a:chExt cx="7935250" cy="44770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CAB584-1010-67F7-6D8A-A47D96381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t="6000" r="13667" b="6693"/>
            <a:stretch/>
          </p:blipFill>
          <p:spPr bwMode="auto">
            <a:xfrm>
              <a:off x="11325" y="2610523"/>
              <a:ext cx="2921988" cy="259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ttore a gomito 4">
              <a:extLst>
                <a:ext uri="{FF2B5EF4-FFF2-40B4-BE49-F238E27FC236}">
                  <a16:creationId xmlns:a16="http://schemas.microsoft.com/office/drawing/2014/main" id="{F819C0F0-34A4-06FB-024E-E8D69D0B42C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1511893" y="2458349"/>
              <a:ext cx="1547644" cy="149008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" name="Connettore a gomito 6">
              <a:extLst>
                <a:ext uri="{FF2B5EF4-FFF2-40B4-BE49-F238E27FC236}">
                  <a16:creationId xmlns:a16="http://schemas.microsoft.com/office/drawing/2014/main" id="{664B3B53-AE63-6A05-E16B-6A15CACE19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595841" y="4001605"/>
              <a:ext cx="1463696" cy="95258"/>
            </a:xfrm>
            <a:prstGeom prst="bentConnector3">
              <a:avLst>
                <a:gd name="adj1" fmla="val 10211"/>
              </a:avLst>
            </a:prstGeom>
            <a:ln w="38100">
              <a:solidFill>
                <a:schemeClr val="accent6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Connettore a gomito 7">
              <a:extLst>
                <a:ext uri="{FF2B5EF4-FFF2-40B4-BE49-F238E27FC236}">
                  <a16:creationId xmlns:a16="http://schemas.microsoft.com/office/drawing/2014/main" id="{9803C639-C55D-870E-904B-28D9F7E5559C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747939" y="4233077"/>
              <a:ext cx="1404122" cy="1215124"/>
            </a:xfrm>
            <a:prstGeom prst="bentConnector2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BCDB2511-5283-F698-9463-A31CAE64C795}"/>
                </a:ext>
              </a:extLst>
            </p:cNvPr>
            <p:cNvSpPr/>
            <p:nvPr/>
          </p:nvSpPr>
          <p:spPr>
            <a:xfrm>
              <a:off x="6726615" y="2305441"/>
              <a:ext cx="1219960" cy="30581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Indifferent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5226ABB6-9059-D2F7-EC8C-98764B636555}"/>
                </a:ext>
              </a:extLst>
            </p:cNvPr>
            <p:cNvSpPr/>
            <p:nvPr/>
          </p:nvSpPr>
          <p:spPr>
            <a:xfrm>
              <a:off x="6726615" y="5394653"/>
              <a:ext cx="1219960" cy="3058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Dangerous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32626168-6500-0DD1-F727-45A8AD1F5522}"/>
                </a:ext>
              </a:extLst>
            </p:cNvPr>
            <p:cNvSpPr/>
            <p:nvPr/>
          </p:nvSpPr>
          <p:spPr>
            <a:xfrm>
              <a:off x="6726615" y="3850047"/>
              <a:ext cx="1219960" cy="30581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Effective</a:t>
              </a:r>
            </a:p>
          </p:txBody>
        </p:sp>
        <p:pic>
          <p:nvPicPr>
            <p:cNvPr id="20" name="Immagine 19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1B6134D1-4641-66BF-4247-58187570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3" t="7416" r="52187" b="63666"/>
            <a:stretch/>
          </p:blipFill>
          <p:spPr>
            <a:xfrm>
              <a:off x="3059537" y="3305273"/>
              <a:ext cx="3510449" cy="1392663"/>
            </a:xfrm>
            <a:prstGeom prst="rect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21" name="Immagine 20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FF824244-48B0-6F0D-FD36-D2E098FE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2" t="7601" r="52462" b="63344"/>
            <a:stretch/>
          </p:blipFill>
          <p:spPr>
            <a:xfrm>
              <a:off x="3057562" y="4846369"/>
              <a:ext cx="3510449" cy="1392664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2" name="Immagine 21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DEB2DA34-D9A8-9993-818B-AF9EA947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5" t="7046" r="52346" b="63252"/>
            <a:stretch/>
          </p:blipFill>
          <p:spPr>
            <a:xfrm>
              <a:off x="3059537" y="1762017"/>
              <a:ext cx="3510449" cy="1392663"/>
            </a:xfrm>
            <a:prstGeom prst="rect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6245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B9EB-E384-AD37-CC01-BB8BF0C9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DDF6D-E24D-76A7-19FC-9C1149ED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workflow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52BA4-CAB3-A046-D338-EFA23CE0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7F68D024-236D-9663-4D1A-A13D6E3DEB8F}"/>
              </a:ext>
            </a:extLst>
          </p:cNvPr>
          <p:cNvSpPr/>
          <p:nvPr/>
        </p:nvSpPr>
        <p:spPr>
          <a:xfrm>
            <a:off x="436244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Dataset 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E848E93A-9BEE-4467-2099-448E9B04E2CC}"/>
              </a:ext>
            </a:extLst>
          </p:cNvPr>
          <p:cNvSpPr/>
          <p:nvPr/>
        </p:nvSpPr>
        <p:spPr>
          <a:xfrm>
            <a:off x="3318510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C6313DCD-D038-E005-8C56-D097035F9F28}"/>
              </a:ext>
            </a:extLst>
          </p:cNvPr>
          <p:cNvSpPr/>
          <p:nvPr/>
        </p:nvSpPr>
        <p:spPr>
          <a:xfrm>
            <a:off x="6339842" y="3304087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Classification</a:t>
            </a:r>
          </a:p>
        </p:txBody>
      </p:sp>
      <p:sp>
        <p:nvSpPr>
          <p:cNvPr id="13" name="Freccia a gallone 12">
            <a:extLst>
              <a:ext uri="{FF2B5EF4-FFF2-40B4-BE49-F238E27FC236}">
                <a16:creationId xmlns:a16="http://schemas.microsoft.com/office/drawing/2014/main" id="{A9644981-BB94-9588-5769-F150517F0F81}"/>
              </a:ext>
            </a:extLst>
          </p:cNvPr>
          <p:cNvSpPr/>
          <p:nvPr/>
        </p:nvSpPr>
        <p:spPr>
          <a:xfrm>
            <a:off x="9222108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Performance assessment</a:t>
            </a:r>
          </a:p>
        </p:txBody>
      </p:sp>
    </p:spTree>
    <p:extLst>
      <p:ext uri="{BB962C8B-B14F-4D97-AF65-F5344CB8AC3E}">
        <p14:creationId xmlns:p14="http://schemas.microsoft.com/office/powerpoint/2010/main" val="240621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11325" y="2610523"/>
            <a:ext cx="2921988" cy="25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21924" y="2458349"/>
            <a:ext cx="2056366" cy="135930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21924" y="4001605"/>
            <a:ext cx="2056366" cy="181790"/>
          </a:xfrm>
          <a:prstGeom prst="bentConnector3">
            <a:avLst>
              <a:gd name="adj1" fmla="val 6659"/>
            </a:avLst>
          </a:prstGeom>
          <a:ln w="38100">
            <a:solidFill>
              <a:schemeClr val="accent6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51949" y="4092500"/>
            <a:ext cx="1824366" cy="1450201"/>
          </a:xfrm>
          <a:prstGeom prst="bentConnector3">
            <a:avLst>
              <a:gd name="adj1" fmla="val 4429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57" idx="0"/>
          </p:cNvCxnSpPr>
          <p:nvPr/>
        </p:nvCxnSpPr>
        <p:spPr>
          <a:xfrm>
            <a:off x="8565328" y="2458348"/>
            <a:ext cx="2004748" cy="674830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7345368" y="230544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1" idx="3"/>
            <a:endCxn id="57" idx="2"/>
          </p:cNvCxnSpPr>
          <p:nvPr/>
        </p:nvCxnSpPr>
        <p:spPr>
          <a:xfrm flipV="1">
            <a:off x="8565328" y="4870030"/>
            <a:ext cx="2004748" cy="677530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2" idx="3"/>
            <a:endCxn id="57" idx="1"/>
          </p:cNvCxnSpPr>
          <p:nvPr/>
        </p:nvCxnSpPr>
        <p:spPr>
          <a:xfrm flipV="1">
            <a:off x="8565328" y="4001604"/>
            <a:ext cx="1071599" cy="135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7345368" y="5394653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7345368" y="3850047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636927" y="3133178"/>
            <a:ext cx="1866298" cy="1736852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noProof="0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noisy</a:t>
            </a:r>
            <a:r>
              <a:rPr lang="en-GB" sz="1200" noProof="0" dirty="0">
                <a:solidFill>
                  <a:schemeClr val="tx1"/>
                </a:solidFill>
              </a:rPr>
              <a:t> traces (subject 2 removal)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doubled</a:t>
            </a:r>
            <a:r>
              <a:rPr lang="en-GB" sz="1200" noProof="0" dirty="0">
                <a:solidFill>
                  <a:schemeClr val="tx1"/>
                </a:solidFill>
              </a:rPr>
              <a:t> subject (subject 5)  and signals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noProof="0" dirty="0">
                <a:solidFill>
                  <a:schemeClr val="tx1"/>
                </a:solidFill>
              </a:rPr>
              <a:t>Traces </a:t>
            </a:r>
            <a:r>
              <a:rPr lang="en-GB" sz="1200" b="1" noProof="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7378261" y="2690134"/>
            <a:ext cx="1154175" cy="46319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 (78,3%)</a:t>
            </a:r>
            <a:endParaRPr lang="en-GB" sz="12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7378261" y="5782566"/>
            <a:ext cx="1154174" cy="45968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 (10,6%)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7378262" y="4232561"/>
            <a:ext cx="1154174" cy="463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 (11,1%) 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8806505-6831-DAFA-F460-6892949D69F7}"/>
              </a:ext>
            </a:extLst>
          </p:cNvPr>
          <p:cNvSpPr/>
          <p:nvPr/>
        </p:nvSpPr>
        <p:spPr>
          <a:xfrm>
            <a:off x="4827211" y="1434827"/>
            <a:ext cx="1208656" cy="25189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12 subjects</a:t>
            </a:r>
          </a:p>
        </p:txBody>
      </p:sp>
      <p:pic>
        <p:nvPicPr>
          <p:cNvPr id="13" name="Immagine 12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C4F1CF34-0698-98F3-DA6E-53E3C0F75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7416" r="52187" b="63666"/>
          <a:stretch/>
        </p:blipFill>
        <p:spPr>
          <a:xfrm>
            <a:off x="3678290" y="3305273"/>
            <a:ext cx="3510449" cy="1392663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</p:pic>
      <p:pic>
        <p:nvPicPr>
          <p:cNvPr id="19" name="Immagine 18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09FB8A9C-8684-C6D1-E47D-056848F38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7601" r="52462" b="63344"/>
          <a:stretch/>
        </p:blipFill>
        <p:spPr>
          <a:xfrm>
            <a:off x="3676315" y="4846369"/>
            <a:ext cx="3510449" cy="1392664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magine 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D0BE6BAF-6974-F061-A0B1-E0C9D00FB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7046" r="52346" b="63252"/>
          <a:stretch/>
        </p:blipFill>
        <p:spPr>
          <a:xfrm>
            <a:off x="3678290" y="1762017"/>
            <a:ext cx="3510449" cy="1392663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57B8-0EAE-0F01-874D-4E3A0FB1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BE805-2000-D0FC-5743-6414FD72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 preprocessing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2ACB35-F4C6-83AC-F71F-266104A1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2E49152-7DF7-2DF3-928C-072DC420CDE0}"/>
              </a:ext>
            </a:extLst>
          </p:cNvPr>
          <p:cNvSpPr/>
          <p:nvPr/>
        </p:nvSpPr>
        <p:spPr>
          <a:xfrm>
            <a:off x="4977919" y="1461182"/>
            <a:ext cx="2236161" cy="31345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Filtering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8D730D3-07A8-52E6-DE56-5C0C7B0A8684}"/>
              </a:ext>
            </a:extLst>
          </p:cNvPr>
          <p:cNvSpPr/>
          <p:nvPr/>
        </p:nvSpPr>
        <p:spPr>
          <a:xfrm>
            <a:off x="3350888" y="2004174"/>
            <a:ext cx="182835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Synthetic environment validation on ECG 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DDEC826-72DD-5462-3A63-8A3BC4249587}"/>
              </a:ext>
            </a:extLst>
          </p:cNvPr>
          <p:cNvGrpSpPr/>
          <p:nvPr/>
        </p:nvGrpSpPr>
        <p:grpSpPr>
          <a:xfrm>
            <a:off x="585487" y="1811345"/>
            <a:ext cx="2236161" cy="1308074"/>
            <a:chOff x="585487" y="2029523"/>
            <a:chExt cx="2236161" cy="1308074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22DEA4AD-261C-58C3-E4AA-F8CF0DC94718}"/>
                </a:ext>
              </a:extLst>
            </p:cNvPr>
            <p:cNvSpPr/>
            <p:nvPr/>
          </p:nvSpPr>
          <p:spPr>
            <a:xfrm>
              <a:off x="585487" y="2029523"/>
              <a:ext cx="2236161" cy="53254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(3-60Hz)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79DA9C95-BE84-ECB0-BDF1-09DBDE963F13}"/>
                </a:ext>
              </a:extLst>
            </p:cNvPr>
            <p:cNvSpPr/>
            <p:nvPr/>
          </p:nvSpPr>
          <p:spPr>
            <a:xfrm>
              <a:off x="585487" y="2618874"/>
              <a:ext cx="2236161" cy="7187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+ DWT thresholding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923EF87-7D34-6681-07F4-8D6BB379D6E3}"/>
              </a:ext>
            </a:extLst>
          </p:cNvPr>
          <p:cNvSpPr/>
          <p:nvPr/>
        </p:nvSpPr>
        <p:spPr>
          <a:xfrm>
            <a:off x="5723668" y="2099791"/>
            <a:ext cx="1278438" cy="66296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Zero phase band pass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F846755-8564-88D5-CE82-8F40DC2A436D}"/>
              </a:ext>
            </a:extLst>
          </p:cNvPr>
          <p:cNvSpPr/>
          <p:nvPr/>
        </p:nvSpPr>
        <p:spPr>
          <a:xfrm>
            <a:off x="7546528" y="2004174"/>
            <a:ext cx="127843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AVNRT data evaluation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" name="Immagine 30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37B9CED-6561-F491-E57F-1D034B33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6" r="6198"/>
          <a:stretch/>
        </p:blipFill>
        <p:spPr>
          <a:xfrm>
            <a:off x="9116060" y="1681053"/>
            <a:ext cx="2976880" cy="2105496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BB5B622-D9D0-17D9-4206-096138519902}"/>
              </a:ext>
            </a:extLst>
          </p:cNvPr>
          <p:cNvSpPr/>
          <p:nvPr/>
        </p:nvSpPr>
        <p:spPr>
          <a:xfrm rot="16200000">
            <a:off x="534587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74A1AB-D6A8-7944-617A-B82F9330AB2B}"/>
              </a:ext>
            </a:extLst>
          </p:cNvPr>
          <p:cNvSpPr/>
          <p:nvPr/>
        </p:nvSpPr>
        <p:spPr>
          <a:xfrm rot="16200000">
            <a:off x="2973097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9FA567D3-855C-472C-572E-B97C929DA89E}"/>
              </a:ext>
            </a:extLst>
          </p:cNvPr>
          <p:cNvSpPr/>
          <p:nvPr/>
        </p:nvSpPr>
        <p:spPr>
          <a:xfrm rot="16200000">
            <a:off x="716873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A60901C3-E96D-E5FE-1D4A-D3C78A3FECD9}"/>
              </a:ext>
            </a:extLst>
          </p:cNvPr>
          <p:cNvGrpSpPr/>
          <p:nvPr/>
        </p:nvGrpSpPr>
        <p:grpSpPr>
          <a:xfrm>
            <a:off x="585487" y="3846496"/>
            <a:ext cx="11507453" cy="1699835"/>
            <a:chOff x="585487" y="3846496"/>
            <a:chExt cx="11507453" cy="1699835"/>
          </a:xfrm>
        </p:grpSpPr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10BBFDCC-2EA9-B11F-F4A1-519ECBE32BC3}"/>
                </a:ext>
              </a:extLst>
            </p:cNvPr>
            <p:cNvSpPr/>
            <p:nvPr/>
          </p:nvSpPr>
          <p:spPr>
            <a:xfrm>
              <a:off x="4977918" y="3846496"/>
              <a:ext cx="2236161" cy="3134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28575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rgbClr val="002060"/>
                  </a:solidFill>
                </a:rPr>
                <a:t>Spectrum evaluation</a:t>
              </a:r>
            </a:p>
          </p:txBody>
        </p: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99009B2D-5F0F-87AA-45FC-B868677488F5}"/>
                </a:ext>
              </a:extLst>
            </p:cNvPr>
            <p:cNvSpPr/>
            <p:nvPr/>
          </p:nvSpPr>
          <p:spPr>
            <a:xfrm>
              <a:off x="3350888" y="4436794"/>
              <a:ext cx="182835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Synthetic environment validation on ECG </a:t>
              </a: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9CD7ECD-B3B9-112D-04E0-386122C6B9AB}"/>
                </a:ext>
              </a:extLst>
            </p:cNvPr>
            <p:cNvGrpSpPr/>
            <p:nvPr/>
          </p:nvGrpSpPr>
          <p:grpSpPr>
            <a:xfrm>
              <a:off x="585487" y="4392618"/>
              <a:ext cx="2236161" cy="1153713"/>
              <a:chOff x="585487" y="1974279"/>
              <a:chExt cx="2236161" cy="1153713"/>
            </a:xfrm>
          </p:grpSpPr>
          <p:sp>
            <p:nvSpPr>
              <p:cNvPr id="47" name="Rettangolo con angoli arrotondati 46">
                <a:extLst>
                  <a:ext uri="{FF2B5EF4-FFF2-40B4-BE49-F238E27FC236}">
                    <a16:creationId xmlns:a16="http://schemas.microsoft.com/office/drawing/2014/main" id="{1652078C-5178-C198-CE24-0EB2B999016F}"/>
                  </a:ext>
                </a:extLst>
              </p:cNvPr>
              <p:cNvSpPr/>
              <p:nvPr/>
            </p:nvSpPr>
            <p:spPr>
              <a:xfrm>
                <a:off x="585487" y="1974279"/>
                <a:ext cx="2236161" cy="74844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accent5">
                        <a:lumMod val="50000"/>
                      </a:schemeClr>
                    </a:solidFill>
                  </a:rPr>
                  <a:t>Non-Parametric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Spectrogram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Welch spectrogram </a:t>
                </a:r>
                <a:endParaRPr lang="en-GB" sz="1400" noProof="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ttangolo con angoli arrotondati 47">
                <a:extLst>
                  <a:ext uri="{FF2B5EF4-FFF2-40B4-BE49-F238E27FC236}">
                    <a16:creationId xmlns:a16="http://schemas.microsoft.com/office/drawing/2014/main" id="{25C93E77-0CB6-1910-5BFD-33EBA1D456FB}"/>
                  </a:ext>
                </a:extLst>
              </p:cNvPr>
              <p:cNvSpPr/>
              <p:nvPr/>
            </p:nvSpPr>
            <p:spPr>
              <a:xfrm>
                <a:off x="585487" y="2828480"/>
                <a:ext cx="2236161" cy="29951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Parametric (AR)</a:t>
                </a:r>
              </a:p>
            </p:txBody>
          </p:sp>
        </p:grp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5021E887-DFD8-0592-5812-C17E7183AC04}"/>
                </a:ext>
              </a:extLst>
            </p:cNvPr>
            <p:cNvSpPr/>
            <p:nvPr/>
          </p:nvSpPr>
          <p:spPr>
            <a:xfrm>
              <a:off x="5723668" y="4582160"/>
              <a:ext cx="1278438" cy="56346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accent5">
                      <a:lumMod val="50000"/>
                    </a:schemeClr>
                  </a:solidFill>
                </a:rPr>
                <a:t>Non -Parametric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6A1925DE-54B1-DC17-CB50-52E1CC7141FC}"/>
                </a:ext>
              </a:extLst>
            </p:cNvPr>
            <p:cNvSpPr/>
            <p:nvPr/>
          </p:nvSpPr>
          <p:spPr>
            <a:xfrm>
              <a:off x="7546528" y="4436794"/>
              <a:ext cx="127843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AVNRT data evaluation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2" name="Freccia in giù 51">
              <a:extLst>
                <a:ext uri="{FF2B5EF4-FFF2-40B4-BE49-F238E27FC236}">
                  <a16:creationId xmlns:a16="http://schemas.microsoft.com/office/drawing/2014/main" id="{36049FB8-4A20-B69F-FF4D-FF0DBAAF594C}"/>
                </a:ext>
              </a:extLst>
            </p:cNvPr>
            <p:cNvSpPr/>
            <p:nvPr/>
          </p:nvSpPr>
          <p:spPr>
            <a:xfrm rot="16200000">
              <a:off x="534587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3" name="Freccia in giù 52">
              <a:extLst>
                <a:ext uri="{FF2B5EF4-FFF2-40B4-BE49-F238E27FC236}">
                  <a16:creationId xmlns:a16="http://schemas.microsoft.com/office/drawing/2014/main" id="{74BDA002-9611-3E86-FA41-B6612C1A3588}"/>
                </a:ext>
              </a:extLst>
            </p:cNvPr>
            <p:cNvSpPr/>
            <p:nvPr/>
          </p:nvSpPr>
          <p:spPr>
            <a:xfrm rot="16200000">
              <a:off x="2973097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4" name="Freccia in giù 53">
              <a:extLst>
                <a:ext uri="{FF2B5EF4-FFF2-40B4-BE49-F238E27FC236}">
                  <a16:creationId xmlns:a16="http://schemas.microsoft.com/office/drawing/2014/main" id="{C8B0143F-C4FA-5211-B767-898579107F38}"/>
                </a:ext>
              </a:extLst>
            </p:cNvPr>
            <p:cNvSpPr/>
            <p:nvPr/>
          </p:nvSpPr>
          <p:spPr>
            <a:xfrm rot="16200000">
              <a:off x="716873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58" name="Immagine 57" descr="Immagine che contiene testo, diagramma, line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814F8D9-0EAB-E818-4C9C-40F2818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0" t="7728" r="50666" b="62738"/>
            <a:stretch/>
          </p:blipFill>
          <p:spPr>
            <a:xfrm>
              <a:off x="9116060" y="4286759"/>
              <a:ext cx="2976880" cy="1154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87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 extraction: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558178" y="1966760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817888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693920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514072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944408" y="3251755"/>
            <a:ext cx="2499832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4846083" y="3251755"/>
            <a:ext cx="2499830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5400000">
            <a:off x="4006029" y="732846"/>
            <a:ext cx="303910" cy="3876033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854120" y="760786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518907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720856" y="4110056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Literature inspired</a:t>
            </a:r>
            <a:endParaRPr lang="en-GB" sz="2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2873020" y="4467714"/>
            <a:ext cx="2499830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Peak-to-Peak amplitude and signal fragmentation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313894" y="2327949"/>
            <a:ext cx="1591149" cy="1973065"/>
          </a:xfrm>
          <a:prstGeom prst="bentConnector3">
            <a:avLst>
              <a:gd name="adj1" fmla="val 9772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3D128F5-30C1-F313-BA08-AA01357726A2}"/>
              </a:ext>
            </a:extLst>
          </p:cNvPr>
          <p:cNvSpPr/>
          <p:nvPr/>
        </p:nvSpPr>
        <p:spPr>
          <a:xfrm>
            <a:off x="4873750" y="5516238"/>
            <a:ext cx="2444494" cy="59310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C00000"/>
                </a:solidFill>
              </a:rPr>
              <a:t>56 features 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7C1FBF02-7DBD-F637-02E6-009974C246B8}"/>
              </a:ext>
            </a:extLst>
          </p:cNvPr>
          <p:cNvSpPr/>
          <p:nvPr/>
        </p:nvSpPr>
        <p:spPr>
          <a:xfrm>
            <a:off x="8670316" y="3251755"/>
            <a:ext cx="2491670" cy="59310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E630-3B90-2F94-586D-B43E5012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3C77CF2-242B-5F25-3884-4F2C9E2B8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75" y="1910080"/>
            <a:ext cx="7243090" cy="36215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17916B1-048C-1713-81DE-79FA93B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D5762B-6095-67EC-E2C9-D7385FBD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DB465CA-FBB8-131F-E789-3B22886E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6" y="2870721"/>
            <a:ext cx="4957875" cy="2660904"/>
          </a:xfrm>
          <a:ln w="19050"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800" b="1" noProof="0" dirty="0">
                <a:solidFill>
                  <a:srgbClr val="C00000"/>
                </a:solidFill>
              </a:rPr>
              <a:t>Active areas determination pipeline</a:t>
            </a:r>
          </a:p>
          <a:p>
            <a:pPr>
              <a:buFont typeface="+mj-lt"/>
              <a:buAutoNum type="arabicPeriod"/>
            </a:pPr>
            <a:r>
              <a:rPr lang="en-GB" sz="1600" b="1" dirty="0"/>
              <a:t>Envelope evaluation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Envelope derivative computing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Derivative thresholding</a:t>
            </a:r>
            <a:r>
              <a:rPr lang="en-GB" sz="1600" noProof="0" dirty="0"/>
              <a:t> 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Active areas time thresholds definition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endParaRPr lang="en-GB" sz="500" noProof="0" dirty="0"/>
          </a:p>
          <a:p>
            <a:pPr marL="0" indent="0">
              <a:buNone/>
            </a:pPr>
            <a:endParaRPr lang="en-GB" sz="1400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4C8E3CF-54C8-9FCB-37CA-5B767670D515}"/>
              </a:ext>
            </a:extLst>
          </p:cNvPr>
          <p:cNvSpPr/>
          <p:nvPr/>
        </p:nvSpPr>
        <p:spPr>
          <a:xfrm>
            <a:off x="410803" y="1543556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noProof="0" dirty="0">
                <a:solidFill>
                  <a:schemeClr val="tx1"/>
                </a:solidFill>
              </a:rPr>
              <a:t>Active area</a:t>
            </a:r>
            <a:r>
              <a:rPr lang="en-GB" sz="1600" noProof="0" dirty="0">
                <a:solidFill>
                  <a:schemeClr val="tx1"/>
                </a:solidFill>
              </a:rPr>
              <a:t>: portion of signal with electrical activity characterised by peaks presence</a:t>
            </a:r>
          </a:p>
        </p:txBody>
      </p:sp>
      <p:pic>
        <p:nvPicPr>
          <p:cNvPr id="7" name="Immagine 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8F41B751-8D99-A795-2AEC-91696D2B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73" y="1910080"/>
            <a:ext cx="7243091" cy="3621545"/>
          </a:xfrm>
          <a:prstGeom prst="rect">
            <a:avLst/>
          </a:prstGeom>
        </p:spPr>
      </p:pic>
      <p:pic>
        <p:nvPicPr>
          <p:cNvPr id="10" name="Immagine 9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9620B9D-C759-4FAF-2AFF-356A66E9B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5" y="1910079"/>
            <a:ext cx="7243091" cy="3621545"/>
          </a:xfrm>
          <a:prstGeom prst="rect">
            <a:avLst/>
          </a:prstGeom>
        </p:spPr>
      </p:pic>
      <p:pic>
        <p:nvPicPr>
          <p:cNvPr id="12" name="Immagine 11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37EB8DD-DB9B-BC26-CD6C-EEA408FDE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5" y="1910077"/>
            <a:ext cx="7243091" cy="36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17919</TotalTime>
  <Words>4030</Words>
  <Application>Microsoft Office PowerPoint</Application>
  <PresentationFormat>Widescreen</PresentationFormat>
  <Paragraphs>541</Paragraphs>
  <Slides>34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AVNRT: pathology recap</vt:lpstr>
      <vt:lpstr>AVNRT: treatment</vt:lpstr>
      <vt:lpstr>Aim of the project</vt:lpstr>
      <vt:lpstr>Project workflow</vt:lpstr>
      <vt:lpstr>Dataset</vt:lpstr>
      <vt:lpstr>Data preprocessing</vt:lpstr>
      <vt:lpstr>Feature extraction: overview</vt:lpstr>
      <vt:lpstr>Envelope definition</vt:lpstr>
      <vt:lpstr>Examples of features</vt:lpstr>
      <vt:lpstr>Template matching definition </vt:lpstr>
      <vt:lpstr>Examples of features </vt:lpstr>
      <vt:lpstr>Short-time Fourier Transformation features</vt:lpstr>
      <vt:lpstr>Examples of features</vt:lpstr>
      <vt:lpstr>Literature inspired features</vt:lpstr>
      <vt:lpstr>Classification approaches</vt:lpstr>
      <vt:lpstr>Knowledge based classifier </vt:lpstr>
      <vt:lpstr>Machine learning approaches</vt:lpstr>
      <vt:lpstr>Classification performance assessment </vt:lpstr>
      <vt:lpstr>Results: model comparison</vt:lpstr>
      <vt:lpstr>Results: feature importance</vt:lpstr>
      <vt:lpstr>Conclusions</vt:lpstr>
      <vt:lpstr>Future works</vt:lpstr>
      <vt:lpstr>Presentazione standard di PowerPoint</vt:lpstr>
      <vt:lpstr>Tree classifier: key concepts</vt:lpstr>
      <vt:lpstr>Tree classifier: key concepts</vt:lpstr>
      <vt:lpstr>Tree classifier: conclusions</vt:lpstr>
      <vt:lpstr>Multinomial logistic classifier: key concepts</vt:lpstr>
      <vt:lpstr>Multinomial logistic classifier: key concepts</vt:lpstr>
      <vt:lpstr>Multinomial logistic classifier: conclusions</vt:lpstr>
      <vt:lpstr>Support vector machines: key concepts</vt:lpstr>
      <vt:lpstr>SVM: kernel trick and multiclass classification</vt:lpstr>
      <vt:lpstr>Support vector machines: conclusions</vt:lpstr>
      <vt:lpstr>Features correlation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274</cp:revision>
  <dcterms:created xsi:type="dcterms:W3CDTF">2024-05-22T12:11:36Z</dcterms:created>
  <dcterms:modified xsi:type="dcterms:W3CDTF">2025-03-31T14:19:27Z</dcterms:modified>
</cp:coreProperties>
</file>